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256" r:id="rId3"/>
    <p:sldId id="257" r:id="rId4"/>
    <p:sldId id="259" r:id="rId5"/>
    <p:sldId id="260" r:id="rId6"/>
    <p:sldId id="269" r:id="rId7"/>
    <p:sldId id="261" r:id="rId8"/>
    <p:sldId id="262" r:id="rId9"/>
    <p:sldId id="263" r:id="rId10"/>
    <p:sldId id="264" r:id="rId11"/>
    <p:sldId id="265" r:id="rId12"/>
    <p:sldId id="298" r:id="rId13"/>
    <p:sldId id="271" r:id="rId14"/>
    <p:sldId id="273" r:id="rId15"/>
    <p:sldId id="266" r:id="rId16"/>
    <p:sldId id="286" r:id="rId17"/>
    <p:sldId id="288" r:id="rId18"/>
    <p:sldId id="289" r:id="rId19"/>
    <p:sldId id="290" r:id="rId20"/>
    <p:sldId id="291" r:id="rId21"/>
    <p:sldId id="297" r:id="rId22"/>
    <p:sldId id="292" r:id="rId23"/>
    <p:sldId id="293" r:id="rId24"/>
    <p:sldId id="294" r:id="rId25"/>
    <p:sldId id="282" r:id="rId26"/>
    <p:sldId id="296" r:id="rId27"/>
    <p:sldId id="268"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5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CBAB85-8BFB-4856-8720-793AC4024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060762-2E7D-4856-9CBC-0AF3F20D5E64}"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CBAB85-8BFB-4856-8720-793AC4024A8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8000" r="-68000"/>
          </a:stretch>
        </a:blip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E060762-2E7D-4856-9CBC-0AF3F20D5E64}" type="datetimeFigureOut">
              <a:rPr lang="en-US" smtClean="0"/>
              <a:pPr/>
              <a:t>9/20/2012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ECBAB85-8BFB-4856-8720-793AC4024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ixnama_com_4c6437309afb7320d9def430e5422299_s17.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304800" y="2057400"/>
            <a:ext cx="7772400" cy="1200329"/>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6"/>
          </a:lnRef>
          <a:fillRef idx="2">
            <a:schemeClr val="accent6"/>
          </a:fillRef>
          <a:effectRef idx="1">
            <a:schemeClr val="accent6"/>
          </a:effectRef>
          <a:fontRef idx="minor">
            <a:schemeClr val="dk1"/>
          </a:fontRef>
        </p:style>
        <p:txBody>
          <a:bodyPr wrap="square" rtlCol="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r" rtl="1"/>
            <a:r>
              <a:rPr lang="fa-IR" sz="7200" b="1" dirty="0" smtClean="0">
                <a:ln>
                  <a:solidFill>
                    <a:schemeClr val="bg1"/>
                  </a:solidFill>
                </a:ln>
                <a:solidFill>
                  <a:schemeClr val="bg1">
                    <a:lumMod val="95000"/>
                  </a:schemeClr>
                </a:solidFill>
                <a:effectLst>
                  <a:glow rad="101600">
                    <a:schemeClr val="accent2">
                      <a:satMod val="175000"/>
                      <a:alpha val="40000"/>
                    </a:schemeClr>
                  </a:glow>
                </a:effectLst>
                <a:cs typeface="B Titr" pitchFamily="2" charset="-78"/>
              </a:rPr>
              <a:t>بسم الله الرحمن الرحیم</a:t>
            </a:r>
            <a:endParaRPr lang="en-US" sz="7200" b="1" dirty="0">
              <a:ln>
                <a:solidFill>
                  <a:schemeClr val="bg1"/>
                </a:solidFill>
              </a:ln>
              <a:solidFill>
                <a:schemeClr val="bg1">
                  <a:lumMod val="95000"/>
                </a:schemeClr>
              </a:solidFill>
              <a:effectLst>
                <a:glow rad="101600">
                  <a:schemeClr val="accent2">
                    <a:satMod val="175000"/>
                    <a:alpha val="40000"/>
                  </a:schemeClr>
                </a:glow>
              </a:effectLst>
              <a:cs typeface="B Titr"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05800" cy="853440"/>
          </a:xfrm>
        </p:spPr>
        <p:style>
          <a:lnRef idx="2">
            <a:schemeClr val="accent5"/>
          </a:lnRef>
          <a:fillRef idx="1">
            <a:schemeClr val="lt1"/>
          </a:fillRef>
          <a:effectRef idx="0">
            <a:schemeClr val="accent5"/>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32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rPr>
              <a:t>محدودیتهای برنامه‌ریزی(محدودیتها و معایب)</a:t>
            </a:r>
            <a:endPar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endParaRPr>
          </a:p>
        </p:txBody>
      </p:sp>
      <p:sp>
        <p:nvSpPr>
          <p:cNvPr id="3" name="Content Placeholder 2"/>
          <p:cNvSpPr>
            <a:spLocks noGrp="1"/>
          </p:cNvSpPr>
          <p:nvPr>
            <p:ph idx="1"/>
          </p:nvPr>
        </p:nvSpPr>
        <p:spPr>
          <a:xfrm>
            <a:off x="533400" y="1676400"/>
            <a:ext cx="8183880" cy="4187952"/>
          </a:xfrm>
        </p:spPr>
        <p:txBody>
          <a:bodyPr>
            <a:normAutofit fontScale="92500" lnSpcReduction="20000"/>
          </a:bodyPr>
          <a:lstStyle/>
          <a:p>
            <a:pPr algn="r" rtl="1"/>
            <a:r>
              <a:rPr lang="en-US" dirty="0">
                <a:cs typeface="B Nazanin" pitchFamily="2" charset="-78"/>
              </a:rPr>
              <a:t/>
            </a:r>
            <a:br>
              <a:rPr lang="en-US" dirty="0">
                <a:cs typeface="B Nazanin" pitchFamily="2" charset="-78"/>
              </a:rPr>
            </a:br>
            <a:r>
              <a:rPr lang="fa-IR" dirty="0">
                <a:cs typeface="B Nazanin" pitchFamily="2" charset="-78"/>
              </a:rPr>
              <a:t>با وجود محاسن زیادی که برنامه‌ریزی دارد ، محدودیتهایی را نیز به همرا دارد که عبارتند از </a:t>
            </a:r>
            <a:r>
              <a:rPr lang="en-US" dirty="0">
                <a:cs typeface="B Nazanin" pitchFamily="2" charset="-78"/>
              </a:rPr>
              <a:t>:</a:t>
            </a:r>
            <a:br>
              <a:rPr lang="en-US" dirty="0">
                <a:cs typeface="B Nazanin" pitchFamily="2" charset="-78"/>
              </a:rPr>
            </a:br>
            <a:r>
              <a:rPr lang="en-US" dirty="0">
                <a:cs typeface="B Nazanin" pitchFamily="2" charset="-78"/>
              </a:rPr>
              <a:t>1- </a:t>
            </a:r>
            <a:r>
              <a:rPr lang="fa-IR" dirty="0">
                <a:cs typeface="B Nazanin" pitchFamily="2" charset="-78"/>
              </a:rPr>
              <a:t>برنامه‌ریزی مستلزم صرف هزینه و وقت است </a:t>
            </a:r>
            <a:r>
              <a:rPr lang="en-US" dirty="0">
                <a:cs typeface="B Nazanin" pitchFamily="2" charset="-78"/>
              </a:rPr>
              <a:t/>
            </a:r>
            <a:br>
              <a:rPr lang="en-US" dirty="0">
                <a:cs typeface="B Nazanin" pitchFamily="2" charset="-78"/>
              </a:rPr>
            </a:br>
            <a:r>
              <a:rPr lang="en-US" dirty="0">
                <a:cs typeface="B Nazanin" pitchFamily="2" charset="-78"/>
              </a:rPr>
              <a:t>2- </a:t>
            </a:r>
            <a:r>
              <a:rPr lang="fa-IR" dirty="0">
                <a:cs typeface="B Nazanin" pitchFamily="2" charset="-78"/>
              </a:rPr>
              <a:t>سازمانهای کوچک نمی‌توانند به علت عدم توان مالی و فرصت کافی به نحو مطلوب برنامه‌ریزی کنند</a:t>
            </a:r>
            <a:r>
              <a:rPr lang="en-US" dirty="0">
                <a:cs typeface="B Nazanin" pitchFamily="2" charset="-78"/>
              </a:rPr>
              <a:t/>
            </a:r>
            <a:br>
              <a:rPr lang="en-US" dirty="0">
                <a:cs typeface="B Nazanin" pitchFamily="2" charset="-78"/>
              </a:rPr>
            </a:br>
            <a:r>
              <a:rPr lang="en-US" dirty="0">
                <a:cs typeface="B Nazanin" pitchFamily="2" charset="-78"/>
              </a:rPr>
              <a:t>3- </a:t>
            </a:r>
            <a:r>
              <a:rPr lang="fa-IR" dirty="0">
                <a:cs typeface="B Nazanin" pitchFamily="2" charset="-78"/>
              </a:rPr>
              <a:t>برنامه‌ریزی ، مستلزم ایجاد محدودیتهایی است که در کوتاه مدت حرکت را در سطوح متعدد سازمان ، کند و مشکل می‌سازد</a:t>
            </a:r>
            <a:r>
              <a:rPr lang="en-US" dirty="0">
                <a:cs typeface="B Nazanin" pitchFamily="2" charset="-78"/>
              </a:rPr>
              <a:t/>
            </a:r>
            <a:br>
              <a:rPr lang="en-US" dirty="0">
                <a:cs typeface="B Nazanin" pitchFamily="2" charset="-78"/>
              </a:rPr>
            </a:br>
            <a:r>
              <a:rPr lang="en-US" dirty="0">
                <a:cs typeface="B Nazanin" pitchFamily="2" charset="-78"/>
              </a:rPr>
              <a:t>4- </a:t>
            </a:r>
            <a:r>
              <a:rPr lang="fa-IR" dirty="0">
                <a:cs typeface="B Nazanin" pitchFamily="2" charset="-78"/>
              </a:rPr>
              <a:t>برنامه‌ریزی ، بیشتر مبتنی بر پیش بینی بر اساس حدس و گمان و احتمالات است و کمتر بر اساس اطلاعات قطعی انجام می‌گیرد (پس باید قبل از برنامه‌ریزی به دنبال شناخت وضعیت موجود سازمان </a:t>
            </a:r>
            <a:r>
              <a:rPr lang="fa-IR" dirty="0" smtClean="0">
                <a:cs typeface="B Nazanin" pitchFamily="2" charset="-78"/>
              </a:rPr>
              <a:t>باشیم).</a:t>
            </a:r>
            <a:r>
              <a:rPr lang="en-US" dirty="0"/>
              <a:t/>
            </a:r>
            <a:br>
              <a:rPr lang="en-US" dirty="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83880" cy="822960"/>
          </a:xfrm>
        </p:spPr>
        <p:txBody>
          <a:bodyPr>
            <a:normAutofit/>
          </a:bodyPr>
          <a:lstStyle/>
          <a:p>
            <a:pPr algn="ctr"/>
            <a:r>
              <a:rPr lang="fa-IR" sz="2800" dirty="0" smtClean="0"/>
              <a:t>دامهای مهم برنامه‌ریزی موفق</a:t>
            </a:r>
            <a:r>
              <a:rPr lang="en-US" sz="2800" dirty="0" smtClean="0"/>
              <a:t>  </a:t>
            </a:r>
            <a:endParaRPr lang="en-US" sz="2800" dirty="0"/>
          </a:p>
        </p:txBody>
      </p:sp>
      <p:sp>
        <p:nvSpPr>
          <p:cNvPr id="3" name="Content Placeholder 2"/>
          <p:cNvSpPr>
            <a:spLocks noGrp="1"/>
          </p:cNvSpPr>
          <p:nvPr>
            <p:ph idx="1"/>
          </p:nvPr>
        </p:nvSpPr>
        <p:spPr>
          <a:xfrm>
            <a:off x="457200" y="1295400"/>
            <a:ext cx="8183880" cy="4800600"/>
          </a:xfr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t="100000" r="100000"/>
            </a:path>
            <a:tileRect l="-100000" b="-100000"/>
          </a:gradFill>
        </p:spPr>
        <p:txBody>
          <a:bodyPr>
            <a:normAutofit/>
          </a:bodyPr>
          <a:lstStyle/>
          <a:p>
            <a:pPr algn="r" rtl="1"/>
            <a:r>
              <a:rPr lang="en-US" sz="2000" dirty="0">
                <a:cs typeface="B Nazanin" pitchFamily="2" charset="-78"/>
              </a:rPr>
              <a:t/>
            </a:r>
            <a:br>
              <a:rPr lang="en-US" sz="2000" dirty="0">
                <a:cs typeface="B Nazanin" pitchFamily="2" charset="-78"/>
              </a:rPr>
            </a:br>
            <a:r>
              <a:rPr lang="fa-IR" sz="2000" dirty="0">
                <a:cs typeface="B Nazanin" pitchFamily="2" charset="-78"/>
              </a:rPr>
              <a:t>در برنامه‌ریزی موفق ، بر سر راه مدیر عالی سازمان، دامهایی هست که اگر دقت نکند در آن گرفتار خواهد شد و منجر به شکست برنامه‌هایش می‌شود عمده ترین این دامها عبارتند از</a:t>
            </a:r>
            <a:r>
              <a:rPr lang="en-US" sz="2000" dirty="0">
                <a:cs typeface="B Nazanin" pitchFamily="2" charset="-78"/>
              </a:rPr>
              <a:t> </a:t>
            </a:r>
            <a:r>
              <a:rPr lang="en-US" sz="2000" dirty="0" smtClean="0">
                <a:cs typeface="B Nazanin" pitchFamily="2" charset="-78"/>
              </a:rPr>
              <a:t>:</a:t>
            </a:r>
            <a:endParaRPr lang="fa-IR" sz="2000" dirty="0" smtClean="0">
              <a:cs typeface="B Nazanin" pitchFamily="2" charset="-78"/>
            </a:endParaRPr>
          </a:p>
          <a:p>
            <a:pPr algn="r" rtl="1"/>
            <a:r>
              <a:rPr lang="en-US" sz="2000" dirty="0">
                <a:cs typeface="B Nazanin" pitchFamily="2" charset="-78"/>
              </a:rPr>
              <a:t/>
            </a:r>
            <a:br>
              <a:rPr lang="en-US" sz="2000" dirty="0">
                <a:cs typeface="B Nazanin" pitchFamily="2" charset="-78"/>
              </a:rPr>
            </a:br>
            <a:r>
              <a:rPr lang="en-US" sz="2000" dirty="0">
                <a:cs typeface="B Nazanin" pitchFamily="2" charset="-78"/>
              </a:rPr>
              <a:t>1- </a:t>
            </a:r>
            <a:r>
              <a:rPr lang="fa-IR" sz="2000" dirty="0">
                <a:cs typeface="B Nazanin" pitchFamily="2" charset="-78"/>
              </a:rPr>
              <a:t>تفویض کردن وظیفه برنامه‌ریزی توسط مدیر عالی به دیگران </a:t>
            </a:r>
            <a:r>
              <a:rPr lang="fa-IR" sz="2000" dirty="0" smtClean="0">
                <a:cs typeface="B Nazanin" pitchFamily="2" charset="-78"/>
              </a:rPr>
              <a:t>(بگونه‌ای </a:t>
            </a:r>
            <a:r>
              <a:rPr lang="fa-IR" sz="2000" dirty="0">
                <a:cs typeface="B Nazanin" pitchFamily="2" charset="-78"/>
              </a:rPr>
              <a:t>که مدیریت عالی درگیر </a:t>
            </a:r>
            <a:r>
              <a:rPr lang="fa-IR" sz="2000" dirty="0" smtClean="0">
                <a:cs typeface="B Nazanin" pitchFamily="2" charset="-78"/>
              </a:rPr>
              <a:t>نباشد)</a:t>
            </a:r>
            <a:r>
              <a:rPr lang="en-US" sz="2000" dirty="0">
                <a:cs typeface="B Nazanin" pitchFamily="2" charset="-78"/>
              </a:rPr>
              <a:t/>
            </a:r>
            <a:br>
              <a:rPr lang="en-US" sz="2000" dirty="0">
                <a:cs typeface="B Nazanin" pitchFamily="2" charset="-78"/>
              </a:rPr>
            </a:br>
            <a:r>
              <a:rPr lang="en-US" sz="2000" dirty="0">
                <a:cs typeface="B Nazanin" pitchFamily="2" charset="-78"/>
              </a:rPr>
              <a:t>2- </a:t>
            </a:r>
            <a:r>
              <a:rPr lang="fa-IR" sz="2000" dirty="0">
                <a:cs typeface="B Nazanin" pitchFamily="2" charset="-78"/>
              </a:rPr>
              <a:t>درگیر شدن مدیریت عالی در مسائل جاری </a:t>
            </a:r>
            <a:r>
              <a:rPr lang="fa-IR" sz="2000" dirty="0" smtClean="0">
                <a:cs typeface="B Nazanin" pitchFamily="2" charset="-78"/>
              </a:rPr>
              <a:t>(روزمرگی</a:t>
            </a:r>
            <a:r>
              <a:rPr lang="fa-IR" sz="2000" dirty="0">
                <a:cs typeface="B Nazanin" pitchFamily="2" charset="-78"/>
              </a:rPr>
              <a:t>) و عدم وقت کافی برای برنامه‌ریزی </a:t>
            </a:r>
            <a:r>
              <a:rPr lang="en-US" sz="2000" dirty="0">
                <a:cs typeface="B Nazanin" pitchFamily="2" charset="-78"/>
              </a:rPr>
              <a:t/>
            </a:r>
            <a:br>
              <a:rPr lang="en-US" sz="2000" dirty="0">
                <a:cs typeface="B Nazanin" pitchFamily="2" charset="-78"/>
              </a:rPr>
            </a:br>
            <a:r>
              <a:rPr lang="en-US" sz="2000" dirty="0">
                <a:cs typeface="B Nazanin" pitchFamily="2" charset="-78"/>
              </a:rPr>
              <a:t>3- </a:t>
            </a:r>
            <a:r>
              <a:rPr lang="fa-IR" sz="2000" dirty="0">
                <a:cs typeface="B Nazanin" pitchFamily="2" charset="-78"/>
              </a:rPr>
              <a:t>کوتاهی درامرتدوین و تعریف اهداف(به صورت </a:t>
            </a:r>
            <a:r>
              <a:rPr lang="fa-IR" sz="2000" dirty="0" smtClean="0">
                <a:cs typeface="B Nazanin" pitchFamily="2" charset="-78"/>
              </a:rPr>
              <a:t>واضح)</a:t>
            </a:r>
            <a:r>
              <a:rPr lang="en-US" sz="2000" dirty="0">
                <a:cs typeface="B Nazanin" pitchFamily="2" charset="-78"/>
              </a:rPr>
              <a:t/>
            </a:r>
            <a:br>
              <a:rPr lang="en-US" sz="2000" dirty="0">
                <a:cs typeface="B Nazanin" pitchFamily="2" charset="-78"/>
              </a:rPr>
            </a:br>
            <a:r>
              <a:rPr lang="en-US" sz="2000" dirty="0">
                <a:cs typeface="B Nazanin" pitchFamily="2" charset="-78"/>
              </a:rPr>
              <a:t>4- </a:t>
            </a:r>
            <a:r>
              <a:rPr lang="fa-IR" sz="2000" dirty="0">
                <a:cs typeface="B Nazanin" pitchFamily="2" charset="-78"/>
              </a:rPr>
              <a:t>کوتاهی در امر درگیر ساختن مدیران اجرایی مهم در فراگرد برنامه‌ریزی</a:t>
            </a:r>
            <a:r>
              <a:rPr lang="en-US" sz="2000" dirty="0">
                <a:cs typeface="B Nazanin" pitchFamily="2" charset="-78"/>
              </a:rPr>
              <a:t/>
            </a:r>
            <a:br>
              <a:rPr lang="en-US" sz="2000" dirty="0">
                <a:cs typeface="B Nazanin" pitchFamily="2" charset="-78"/>
              </a:rPr>
            </a:br>
            <a:r>
              <a:rPr lang="en-US" sz="2000" dirty="0">
                <a:cs typeface="B Nazanin" pitchFamily="2" charset="-78"/>
              </a:rPr>
              <a:t>5- </a:t>
            </a:r>
            <a:r>
              <a:rPr lang="fa-IR" sz="2000" dirty="0">
                <a:cs typeface="B Nazanin" pitchFamily="2" charset="-78"/>
              </a:rPr>
              <a:t>عدم استفاده از برنامه‌ها به مثابه معیار واقعی ارزیابی عملکرد مدیران</a:t>
            </a:r>
            <a:r>
              <a:rPr lang="en-US" sz="2000" dirty="0">
                <a:cs typeface="B Nazanin" pitchFamily="2" charset="-78"/>
              </a:rPr>
              <a:t/>
            </a:r>
            <a:br>
              <a:rPr lang="en-US" sz="2000" dirty="0">
                <a:cs typeface="B Nazanin" pitchFamily="2" charset="-78"/>
              </a:rPr>
            </a:br>
            <a:r>
              <a:rPr lang="en-US" sz="2000" dirty="0">
                <a:cs typeface="B Nazanin" pitchFamily="2" charset="-78"/>
              </a:rPr>
              <a:t>6- </a:t>
            </a:r>
            <a:r>
              <a:rPr lang="fa-IR" sz="2000" dirty="0">
                <a:cs typeface="B Nazanin" pitchFamily="2" charset="-78"/>
              </a:rPr>
              <a:t>کوتاهی در امر ایجاد و تقویت جوّ موافق و حامی برنامه‌ریزی</a:t>
            </a:r>
            <a:r>
              <a:rPr lang="en-US" sz="2000" dirty="0">
                <a:cs typeface="B Nazanin" pitchFamily="2" charset="-78"/>
              </a:rPr>
              <a:t/>
            </a:r>
            <a:br>
              <a:rPr lang="en-US" sz="2000" dirty="0">
                <a:cs typeface="B Nazanin" pitchFamily="2" charset="-78"/>
              </a:rPr>
            </a:br>
            <a:r>
              <a:rPr lang="en-US" sz="2000" dirty="0">
                <a:cs typeface="B Nazanin" pitchFamily="2" charset="-78"/>
              </a:rPr>
              <a:t>7- </a:t>
            </a:r>
            <a:r>
              <a:rPr lang="fa-IR" sz="2000" dirty="0">
                <a:cs typeface="B Nazanin" pitchFamily="2" charset="-78"/>
              </a:rPr>
              <a:t>مجزا پنداشتن فراگرد برنامه‌ریزی از سایر جنبه‌های فراگرد مدیریت (مثلاً اطلاعات و </a:t>
            </a:r>
            <a:r>
              <a:rPr lang="en-US" sz="2000" dirty="0" smtClean="0">
                <a:cs typeface="B Nazanin" pitchFamily="2" charset="-78"/>
              </a:rPr>
              <a:t>... </a:t>
            </a:r>
            <a:r>
              <a:rPr lang="fa-IR" sz="2000" dirty="0" smtClean="0">
                <a:cs typeface="B Nazanin" pitchFamily="2" charset="-78"/>
              </a:rPr>
              <a:t>)</a:t>
            </a:r>
            <a:r>
              <a:rPr lang="en-US" sz="2000" dirty="0">
                <a:cs typeface="B Nazanin" pitchFamily="2" charset="-78"/>
              </a:rPr>
              <a:t/>
            </a:r>
            <a:br>
              <a:rPr lang="en-US" sz="2000" dirty="0">
                <a:cs typeface="B Nazanin" pitchFamily="2" charset="-78"/>
              </a:rPr>
            </a:br>
            <a:r>
              <a:rPr lang="en-US" sz="2000" dirty="0">
                <a:cs typeface="B Nazanin" pitchFamily="2" charset="-78"/>
              </a:rPr>
              <a:t>8- </a:t>
            </a:r>
            <a:r>
              <a:rPr lang="fa-IR" sz="2000" dirty="0">
                <a:cs typeface="B Nazanin" pitchFamily="2" charset="-78"/>
              </a:rPr>
              <a:t>استفاده از طرحها و برنامه‌های پیچیده و انعطاف ناپذیر که مانع نوآوری سازمان می‌شود</a:t>
            </a:r>
            <a:r>
              <a:rPr lang="en-US" sz="2000" dirty="0">
                <a:cs typeface="B Nazanin" pitchFamily="2" charset="-78"/>
              </a:rPr>
              <a:t/>
            </a:r>
            <a:br>
              <a:rPr lang="en-US" sz="2000" dirty="0">
                <a:cs typeface="B Nazanin" pitchFamily="2" charset="-78"/>
              </a:rPr>
            </a:br>
            <a:r>
              <a:rPr lang="en-US" sz="2000" dirty="0">
                <a:cs typeface="B Nazanin" pitchFamily="2" charset="-78"/>
              </a:rPr>
              <a:t>9- </a:t>
            </a:r>
            <a:r>
              <a:rPr lang="fa-IR" sz="2000" dirty="0">
                <a:cs typeface="B Nazanin" pitchFamily="2" charset="-78"/>
              </a:rPr>
              <a:t>عدم ارزیابی و بازنگری برنامه‌های بلند مدت رؤسای بخشها و مدیران توسط مدیریت عالی </a:t>
            </a:r>
            <a:r>
              <a:rPr lang="en-US" sz="2000" dirty="0">
                <a:cs typeface="B Nazanin" pitchFamily="2" charset="-78"/>
              </a:rPr>
              <a:t/>
            </a:r>
            <a:br>
              <a:rPr lang="en-US" sz="2000" dirty="0">
                <a:cs typeface="B Nazanin" pitchFamily="2" charset="-78"/>
              </a:rPr>
            </a:br>
            <a:r>
              <a:rPr lang="en-US" sz="2000" dirty="0">
                <a:cs typeface="B Nazanin" pitchFamily="2" charset="-78"/>
              </a:rPr>
              <a:t>10- </a:t>
            </a:r>
            <a:r>
              <a:rPr lang="fa-IR" sz="2000" dirty="0">
                <a:cs typeface="B Nazanin" pitchFamily="2" charset="-78"/>
              </a:rPr>
              <a:t>تمایل مدیریت عالی به اخذ تصمیم‌ها برمبنای احساسات و بینش خود</a:t>
            </a:r>
            <a:endParaRPr lang="en-US" sz="2000"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style>
          <a:lnRef idx="2">
            <a:schemeClr val="accent4"/>
          </a:lnRef>
          <a:fillRef idx="1">
            <a:schemeClr val="lt1"/>
          </a:fillRef>
          <a:effectRef idx="0">
            <a:schemeClr val="accent4"/>
          </a:effectRef>
          <a:fontRef idx="minor">
            <a:schemeClr val="dk1"/>
          </a:fontRef>
        </p:style>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pitchFamily="34" charset="0"/>
                <a:ea typeface="Calibri" pitchFamily="34" charset="0"/>
                <a:cs typeface="B Nazanin" pitchFamily="2" charset="-78"/>
              </a:rPr>
              <a:t>موانع فراراه برنامه ريزي استراتژيك</a:t>
            </a:r>
            <a:r>
              <a:rPr lang="en-US"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a:r>
            <a:br>
              <a:rPr lang="en-US"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br>
            <a:endParaRPr lang="en-US"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533400" y="1905000"/>
            <a:ext cx="8183880" cy="4187952"/>
          </a:xfrm>
        </p:spPr>
        <p:txBody>
          <a:bodyPr/>
          <a:lstStyle/>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فقدان نيروي انساني ماهر براي برنامه ريزي </a:t>
            </a:r>
            <a:endParaRPr lang="en-US" dirty="0" smtClean="0">
              <a:latin typeface="Arial" pitchFamily="34" charset="0"/>
              <a:cs typeface="Arial" pitchFamily="34" charset="0"/>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عدم صرف وقت كافي توسط همان نيروي انساني معدود دست اندر كار برنامه ريزي </a:t>
            </a:r>
            <a:endParaRPr lang="en-US" dirty="0" smtClean="0">
              <a:latin typeface="Arial" pitchFamily="34" charset="0"/>
              <a:cs typeface="Arial" pitchFamily="34" charset="0"/>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در اختيار نبودن اطلاعات كلي و تخصصي لازم براي  برنامه ريزي استراتژيك</a:t>
            </a:r>
            <a:endParaRPr lang="en-US" dirty="0" smtClean="0">
              <a:latin typeface="Arial" pitchFamily="34" charset="0"/>
              <a:cs typeface="Arial" pitchFamily="34" charset="0"/>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كافي نبودن مشاركت كاركنان اجرايي بخش بهداشت و درمان در برنامه ريزي استراتژيك</a:t>
            </a:r>
            <a:endParaRPr lang="en-US" dirty="0" smtClean="0">
              <a:latin typeface="Arial" pitchFamily="34" charset="0"/>
              <a:cs typeface="Arial" pitchFamily="34" charset="0"/>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تدوين نامطلوب بيانيه رسالت ، دورنما و تحليل ارزش هاي سازمان </a:t>
            </a:r>
            <a:endParaRPr lang="en-US" dirty="0" smtClean="0">
              <a:latin typeface="Arial" pitchFamily="34" charset="0"/>
              <a:cs typeface="Arial" pitchFamily="34" charset="0"/>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قوانين و مقررات نامناسب موجود در محيط خارجي </a:t>
            </a:r>
            <a:endParaRPr lang="fa-IR" dirty="0" smtClean="0">
              <a:latin typeface="Arial" pitchFamily="34" charset="0"/>
              <a:cs typeface="Arial" pitchFamily="34"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183880" cy="502920"/>
          </a:xfrm>
        </p:spPr>
        <p:txBody>
          <a:bodyPr anchor="t">
            <a:normAutofit fontScale="90000"/>
          </a:bodyPr>
          <a:lstStyle/>
          <a:p>
            <a:r>
              <a:rPr lang="fa-IR" dirty="0" smtClean="0">
                <a:solidFill>
                  <a:schemeClr val="accent5">
                    <a:lumMod val="75000"/>
                  </a:schemeClr>
                </a:solidFill>
                <a:latin typeface="Calibri" pitchFamily="34" charset="0"/>
                <a:ea typeface="Calibri" pitchFamily="34" charset="0"/>
                <a:cs typeface="B Nazanin" pitchFamily="2" charset="-78"/>
              </a:rPr>
              <a:t>برنامه ریزی استراتژیک</a:t>
            </a:r>
            <a:r>
              <a:rPr lang="fa-IR" b="0" dirty="0" smtClean="0">
                <a:solidFill>
                  <a:schemeClr val="accent5">
                    <a:lumMod val="75000"/>
                  </a:schemeClr>
                </a:solidFill>
                <a:effectLst/>
                <a:latin typeface="Calibri" pitchFamily="34" charset="0"/>
                <a:ea typeface="Calibri" pitchFamily="34" charset="0"/>
                <a:cs typeface="B Nazanin" pitchFamily="2" charset="-78"/>
              </a:rPr>
              <a:t/>
            </a:r>
            <a:br>
              <a:rPr lang="fa-IR" b="0" dirty="0" smtClean="0">
                <a:solidFill>
                  <a:schemeClr val="accent5">
                    <a:lumMod val="75000"/>
                  </a:schemeClr>
                </a:solidFill>
                <a:effectLst/>
                <a:latin typeface="Calibri" pitchFamily="34" charset="0"/>
                <a:ea typeface="Calibri" pitchFamily="34" charset="0"/>
                <a:cs typeface="B Nazanin" pitchFamily="2" charset="-78"/>
              </a:rPr>
            </a:br>
            <a:endParaRPr lang="en-US" dirty="0">
              <a:solidFill>
                <a:schemeClr val="accent5">
                  <a:lumMod val="75000"/>
                </a:schemeClr>
              </a:solidFill>
            </a:endParaRPr>
          </a:p>
        </p:txBody>
      </p:sp>
      <p:sp>
        <p:nvSpPr>
          <p:cNvPr id="3" name="Content Placeholder 2"/>
          <p:cNvSpPr>
            <a:spLocks noGrp="1"/>
          </p:cNvSpPr>
          <p:nvPr>
            <p:ph idx="1"/>
          </p:nvPr>
        </p:nvSpPr>
        <p:spPr>
          <a:xfrm>
            <a:off x="304800" y="838200"/>
            <a:ext cx="8183880" cy="2438400"/>
          </a:xfrm>
        </p:spPr>
        <p:style>
          <a:lnRef idx="2">
            <a:schemeClr val="accent6"/>
          </a:lnRef>
          <a:fillRef idx="1">
            <a:schemeClr val="lt1"/>
          </a:fillRef>
          <a:effectRef idx="0">
            <a:schemeClr val="accent6"/>
          </a:effectRef>
          <a:fontRef idx="minor">
            <a:schemeClr val="dk1"/>
          </a:fontRef>
        </p:style>
        <p:txBody>
          <a:bodyPr>
            <a:normAutofit fontScale="85000" lnSpcReduction="10000"/>
          </a:bodyPr>
          <a:lstStyle/>
          <a:p>
            <a:pPr marL="0" indent="0" algn="justLow" rtl="1" fontAlgn="base">
              <a:spcBef>
                <a:spcPct val="0"/>
              </a:spcBef>
              <a:spcAft>
                <a:spcPct val="0"/>
              </a:spcAft>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نوعي برنامه ريزي است كه مستلزم تنظيم آگاهانه اهداف مطلوب سازمان با توجه به مقتضيات محيطي و به كارگيري رويكردي مناسب ، براي تأمين اين اهداف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بالاخره برنامه ريزي عبارت است از ترسيم شمايي از گذشته براي تصميم گيري در زمان حال به منظور انجام آنچه كه در آينده بايد صورت كيرد و يا تصميم گيري در زمان حال براي آنچه كه در آينده انجام خواهد شد و كسي كه بايد آنرا انجام دهد.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a:t>
            </a:r>
            <a:endParaRPr kumimoji="0" lang="fa-IR" sz="4000" b="0" i="0" u="none" strike="noStrike" cap="none" normalizeH="0" baseline="0" dirty="0" smtClean="0">
              <a:ln>
                <a:noFill/>
              </a:ln>
              <a:solidFill>
                <a:schemeClr val="tx1"/>
              </a:solidFill>
              <a:effectLst/>
              <a:latin typeface="Arial" pitchFamily="34" charset="0"/>
              <a:cs typeface="Arial" pitchFamily="34" charset="0"/>
            </a:endParaRPr>
          </a:p>
          <a:p>
            <a:pPr algn="r" rtl="1"/>
            <a:endParaRPr lang="en-US" dirty="0"/>
          </a:p>
        </p:txBody>
      </p:sp>
      <p:sp>
        <p:nvSpPr>
          <p:cNvPr id="5" name="Content Placeholder 2"/>
          <p:cNvSpPr txBox="1">
            <a:spLocks/>
          </p:cNvSpPr>
          <p:nvPr/>
        </p:nvSpPr>
        <p:spPr>
          <a:xfrm>
            <a:off x="0" y="3429000"/>
            <a:ext cx="8183880" cy="1066800"/>
          </a:xfrm>
          <a:prstGeom prst="rect">
            <a:avLst/>
          </a:prstGeom>
        </p:spPr>
        <p:style>
          <a:lnRef idx="2">
            <a:schemeClr val="accent4"/>
          </a:lnRef>
          <a:fillRef idx="1">
            <a:schemeClr val="lt1"/>
          </a:fillRef>
          <a:effectRef idx="0">
            <a:schemeClr val="accent4"/>
          </a:effectRef>
          <a:fontRef idx="minor">
            <a:schemeClr val="dk1"/>
          </a:fontRef>
        </p:style>
        <p:txBody>
          <a:bodyPr vert="horz" lIns="182880" tIns="91440">
            <a:normAutofit fontScale="55000" lnSpcReduction="20000"/>
          </a:bodyPr>
          <a:lstStyle/>
          <a:p>
            <a:pPr marL="0" marR="0" lvl="0" indent="0" algn="justLow" defTabSz="914400" rtl="1" eaLnBrk="0" fontAlgn="base" latinLnBrk="0" hangingPunct="0">
              <a:lnSpc>
                <a:spcPct val="100000"/>
              </a:lnSpc>
              <a:spcBef>
                <a:spcPct val="0"/>
              </a:spcBef>
              <a:spcAft>
                <a:spcPct val="0"/>
              </a:spcAft>
              <a:buClr>
                <a:schemeClr val="accent1"/>
              </a:buClr>
              <a:buSzPct val="80000"/>
              <a:buFont typeface="Wingdings 2"/>
              <a:buNone/>
              <a:tabLst>
                <a:tab pos="511175" algn="l"/>
              </a:tabLst>
              <a:defRPr/>
            </a:pPr>
            <a:r>
              <a:rPr kumimoji="0" lang="fa-IR" sz="2800" b="0" i="0" u="none" strike="noStrike" kern="1200" cap="none" spc="0" normalizeH="0" baseline="0" noProof="0" dirty="0" smtClean="0">
                <a:ln>
                  <a:noFill/>
                </a:ln>
                <a:solidFill>
                  <a:schemeClr val="tx1"/>
                </a:solidFill>
                <a:effectLst/>
                <a:uLnTx/>
                <a:uFillTx/>
                <a:latin typeface="Calibri" pitchFamily="34" charset="0"/>
                <a:ea typeface="Calibri" pitchFamily="34" charset="0"/>
                <a:cs typeface="B Nazanin" pitchFamily="2" charset="-78"/>
              </a:rPr>
              <a:t>استراتژي را گاهي به عنوان « راه و روش رسيدن به اهداف » تعريف مي نمايند. طبق اين تعريف ، استراتژي هم راه و هم روش يا چگونگي دستيابي به اهداف را بازگو مي كند در حالي كه اهداف مسير حركت را مشخص مي سازند. اموري استراتژيك ناميده مي شوند كه حداقل داراي سه شرط باشند ، يعني بلند مدت باشند ، در محيط رقابتي باشند ، و جنبه حياتي داشته باشند. بنابراين استراتژي نوع خاصي از راه و روش هاي دستيابي به اهداف است كه بايد شرايط سه گانه را داشته باشد ، يعني در ارتباط با « چگونگي دستيابي به اهداف بلندمدت و حياتي سازمان كه در محيط رقابتي قرار دارد» ، بحث مي كند.</a:t>
            </a:r>
            <a:endParaRPr kumimoji="0" lang="en-US"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65176" marR="0" lvl="0" indent="-265176" algn="r" defTabSz="914400" rtl="1"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960120" y="5029200"/>
            <a:ext cx="8183880" cy="1066800"/>
          </a:xfrm>
          <a:prstGeom prst="rect">
            <a:avLst/>
          </a:prstGeom>
        </p:spPr>
        <p:style>
          <a:lnRef idx="2">
            <a:schemeClr val="accent3"/>
          </a:lnRef>
          <a:fillRef idx="1">
            <a:schemeClr val="lt1"/>
          </a:fillRef>
          <a:effectRef idx="0">
            <a:schemeClr val="accent3"/>
          </a:effectRef>
          <a:fontRef idx="minor">
            <a:schemeClr val="dk1"/>
          </a:fontRef>
        </p:style>
        <p:txBody>
          <a:bodyPr vert="horz" lIns="182880" tIns="91440">
            <a:normAutofit fontScale="55000" lnSpcReduction="20000"/>
          </a:bodyPr>
          <a:lstStyle/>
          <a:p>
            <a:pPr marL="0" marR="0" lvl="0" indent="0" algn="justLow" defTabSz="914400" rtl="1" eaLnBrk="0" fontAlgn="base" latinLnBrk="0" hangingPunct="0">
              <a:lnSpc>
                <a:spcPct val="100000"/>
              </a:lnSpc>
              <a:spcBef>
                <a:spcPct val="0"/>
              </a:spcBef>
              <a:spcAft>
                <a:spcPct val="0"/>
              </a:spcAft>
              <a:buClr>
                <a:schemeClr val="accent1"/>
              </a:buClr>
              <a:buSzPct val="80000"/>
              <a:buFont typeface="Wingdings 2"/>
              <a:buNone/>
              <a:tabLst>
                <a:tab pos="511175" algn="l"/>
              </a:tabLst>
              <a:defRPr/>
            </a:pPr>
            <a:r>
              <a:rPr kumimoji="0" lang="fa-IR" sz="2800" b="0" i="0" u="none" strike="noStrike" kern="1200" cap="none" spc="0" normalizeH="0" baseline="0" noProof="0" dirty="0" smtClean="0">
                <a:ln>
                  <a:noFill/>
                </a:ln>
                <a:solidFill>
                  <a:schemeClr val="tx1"/>
                </a:solidFill>
                <a:effectLst/>
                <a:uLnTx/>
                <a:uFillTx/>
                <a:latin typeface="Calibri" pitchFamily="34" charset="0"/>
                <a:ea typeface="Calibri" pitchFamily="34" charset="0"/>
                <a:cs typeface="B Nazanin" pitchFamily="2" charset="-78"/>
              </a:rPr>
              <a:t>برنامه ريزي استراتژيك ، به دليل بروز تغيير يا تغييرات مهم در محصولات يا خدمات آتي سازمان مطرح  مي شود. با تغيير محيطي كه سازمان در آن عمل مي كند ، كاركنان سازمان احساس مي كنند كه فرصت هاي جديدي براي انجام برخي امور تازه يا متفاوت وجود دارد كه در واقع تداوم امور قبلي نيستند. اين حركت به سوي زمينه اي جديد يا بعدي تازه ، گام يا جهش به درون چيزي ناشناخته است و همان چيزي است كه از آن به عنوان برنامه ريزي استراتژيك نام برده مي شود.  </a:t>
            </a:r>
            <a:endParaRPr kumimoji="0" lang="fa-IR" sz="4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65176" marR="0" lvl="0" indent="-265176" algn="r" defTabSz="914400" rtl="1"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a:gradFill>
            <a:gsLst>
              <a:gs pos="0">
                <a:srgbClr val="8488C4"/>
              </a:gs>
              <a:gs pos="53000">
                <a:srgbClr val="D4DEFF"/>
              </a:gs>
              <a:gs pos="83000">
                <a:srgbClr val="D4DEFF"/>
              </a:gs>
              <a:gs pos="100000">
                <a:srgbClr val="96AB94"/>
              </a:gs>
            </a:gsLst>
            <a:lin ang="5400000" scaled="0"/>
          </a:gradFill>
        </p:spPr>
        <p:txBody>
          <a:bodyPr/>
          <a:lstStyle/>
          <a:p>
            <a:endParaRPr lang="en-US" dirty="0"/>
          </a:p>
        </p:txBody>
      </p:sp>
      <p:sp>
        <p:nvSpPr>
          <p:cNvPr id="2091" name="AutoShape 43"/>
          <p:cNvSpPr>
            <a:spLocks noChangeArrowheads="1"/>
          </p:cNvSpPr>
          <p:nvPr/>
        </p:nvSpPr>
        <p:spPr bwMode="auto">
          <a:xfrm>
            <a:off x="2133600" y="152400"/>
            <a:ext cx="3581400" cy="514350"/>
          </a:xfrm>
          <a:prstGeom prst="flowChartMerge">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fa-IR" sz="1200" b="1" dirty="0">
                <a:cs typeface="B Nazanin" pitchFamily="2" charset="-78"/>
              </a:rPr>
              <a:t>برنامه ريزي براي</a:t>
            </a:r>
            <a:endParaRPr lang="en-US" sz="1200" b="1" dirty="0">
              <a:cs typeface="B Nazanin" pitchFamily="2" charset="-78"/>
            </a:endParaRPr>
          </a:p>
          <a:p>
            <a:pPr algn="ctr"/>
            <a:r>
              <a:rPr lang="fa-IR" sz="1200" b="1" dirty="0">
                <a:cs typeface="B Nazanin" pitchFamily="2" charset="-78"/>
              </a:rPr>
              <a:t>برنامه ريزي استراتژيك</a:t>
            </a:r>
            <a:endParaRPr lang="en-US" sz="1200" b="1" dirty="0">
              <a:cs typeface="B Nazanin" pitchFamily="2" charset="-78"/>
            </a:endParaRPr>
          </a:p>
          <a:p>
            <a:pPr algn="ctr"/>
            <a:endParaRPr lang="en-US" sz="1200" b="1" dirty="0">
              <a:cs typeface="B Nazanin" pitchFamily="2" charset="-78"/>
            </a:endParaRPr>
          </a:p>
        </p:txBody>
      </p:sp>
      <p:sp>
        <p:nvSpPr>
          <p:cNvPr id="2092" name="AutoShape 44"/>
          <p:cNvSpPr>
            <a:spLocks noChangeArrowheads="1"/>
          </p:cNvSpPr>
          <p:nvPr/>
        </p:nvSpPr>
        <p:spPr bwMode="auto">
          <a:xfrm>
            <a:off x="2590800" y="6267450"/>
            <a:ext cx="3124200" cy="59055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fa-IR" sz="1600" dirty="0"/>
              <a:t>انتخاب شاخص هاي سنجش و پايش عملكرد سازمان </a:t>
            </a:r>
            <a:endParaRPr lang="en-US" sz="1600" dirty="0">
              <a:solidFill>
                <a:srgbClr val="FF0000"/>
              </a:solidFill>
            </a:endParaRPr>
          </a:p>
        </p:txBody>
      </p:sp>
      <p:sp>
        <p:nvSpPr>
          <p:cNvPr id="2093" name="Text Box 45"/>
          <p:cNvSpPr txBox="1">
            <a:spLocks noChangeArrowheads="1"/>
          </p:cNvSpPr>
          <p:nvPr/>
        </p:nvSpPr>
        <p:spPr bwMode="auto">
          <a:xfrm>
            <a:off x="1219200" y="685800"/>
            <a:ext cx="5435600" cy="2590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94" name="AutoShape 46"/>
          <p:cNvCxnSpPr>
            <a:cxnSpLocks noChangeShapeType="1"/>
          </p:cNvCxnSpPr>
          <p:nvPr/>
        </p:nvCxnSpPr>
        <p:spPr bwMode="auto">
          <a:xfrm rot="10800000" flipV="1">
            <a:off x="4448178" y="1524000"/>
            <a:ext cx="352423" cy="266700"/>
          </a:xfrm>
          <a:prstGeom prst="straightConnector1">
            <a:avLst/>
          </a:prstGeom>
          <a:noFill/>
          <a:ln w="9525">
            <a:solidFill>
              <a:srgbClr val="000000"/>
            </a:solidFill>
            <a:round/>
            <a:headEnd/>
            <a:tailEnd type="triangle" w="med" len="med"/>
          </a:ln>
        </p:spPr>
      </p:cxnSp>
      <p:cxnSp>
        <p:nvCxnSpPr>
          <p:cNvPr id="2095" name="AutoShape 47"/>
          <p:cNvCxnSpPr>
            <a:cxnSpLocks noChangeShapeType="1"/>
          </p:cNvCxnSpPr>
          <p:nvPr/>
        </p:nvCxnSpPr>
        <p:spPr bwMode="auto">
          <a:xfrm rot="16200000" flipH="1">
            <a:off x="3262314" y="1462090"/>
            <a:ext cx="342898" cy="314322"/>
          </a:xfrm>
          <a:prstGeom prst="straightConnector1">
            <a:avLst/>
          </a:prstGeom>
          <a:noFill/>
          <a:ln w="9525">
            <a:solidFill>
              <a:srgbClr val="000000"/>
            </a:solidFill>
            <a:round/>
            <a:headEnd/>
            <a:tailEnd type="triangle" w="med" len="med"/>
          </a:ln>
        </p:spPr>
      </p:cxnSp>
      <p:cxnSp>
        <p:nvCxnSpPr>
          <p:cNvPr id="2096" name="AutoShape 48"/>
          <p:cNvCxnSpPr>
            <a:cxnSpLocks noChangeShapeType="1"/>
          </p:cNvCxnSpPr>
          <p:nvPr/>
        </p:nvCxnSpPr>
        <p:spPr bwMode="auto">
          <a:xfrm rot="5400000">
            <a:off x="4343400" y="1905000"/>
            <a:ext cx="1219200" cy="457200"/>
          </a:xfrm>
          <a:prstGeom prst="straightConnector1">
            <a:avLst/>
          </a:prstGeom>
          <a:noFill/>
          <a:ln w="9525">
            <a:solidFill>
              <a:srgbClr val="000000"/>
            </a:solidFill>
            <a:round/>
            <a:headEnd type="triangle" w="med" len="med"/>
            <a:tailEnd type="triangle" w="med" len="med"/>
          </a:ln>
        </p:spPr>
      </p:cxnSp>
      <p:cxnSp>
        <p:nvCxnSpPr>
          <p:cNvPr id="2097" name="AutoShape 49"/>
          <p:cNvCxnSpPr>
            <a:cxnSpLocks noChangeShapeType="1"/>
          </p:cNvCxnSpPr>
          <p:nvPr/>
        </p:nvCxnSpPr>
        <p:spPr bwMode="auto">
          <a:xfrm rot="16200000" flipH="1">
            <a:off x="2514600" y="1828803"/>
            <a:ext cx="1295398" cy="533395"/>
          </a:xfrm>
          <a:prstGeom prst="straightConnector1">
            <a:avLst/>
          </a:prstGeom>
          <a:noFill/>
          <a:ln w="9525">
            <a:solidFill>
              <a:srgbClr val="000000"/>
            </a:solidFill>
            <a:round/>
            <a:headEnd type="triangle" w="med" len="med"/>
            <a:tailEnd type="triangle" w="med" len="med"/>
          </a:ln>
        </p:spPr>
      </p:cxnSp>
      <p:cxnSp>
        <p:nvCxnSpPr>
          <p:cNvPr id="2098" name="AutoShape 50"/>
          <p:cNvCxnSpPr>
            <a:cxnSpLocks noChangeShapeType="1"/>
          </p:cNvCxnSpPr>
          <p:nvPr/>
        </p:nvCxnSpPr>
        <p:spPr bwMode="auto">
          <a:xfrm rot="5400000">
            <a:off x="3733802" y="2590798"/>
            <a:ext cx="457197" cy="1"/>
          </a:xfrm>
          <a:prstGeom prst="straightConnector1">
            <a:avLst/>
          </a:prstGeom>
          <a:noFill/>
          <a:ln w="9525">
            <a:solidFill>
              <a:srgbClr val="000000"/>
            </a:solidFill>
            <a:round/>
            <a:headEnd type="triangle" w="med" len="med"/>
            <a:tailEnd type="triangle" w="med" len="med"/>
          </a:ln>
        </p:spPr>
      </p:cxnSp>
      <p:cxnSp>
        <p:nvCxnSpPr>
          <p:cNvPr id="2099" name="AutoShape 51"/>
          <p:cNvCxnSpPr>
            <a:cxnSpLocks noChangeShapeType="1"/>
          </p:cNvCxnSpPr>
          <p:nvPr/>
        </p:nvCxnSpPr>
        <p:spPr bwMode="auto">
          <a:xfrm>
            <a:off x="4038600" y="3276600"/>
            <a:ext cx="0" cy="347662"/>
          </a:xfrm>
          <a:prstGeom prst="straightConnector1">
            <a:avLst/>
          </a:prstGeom>
          <a:noFill/>
          <a:ln w="9525">
            <a:solidFill>
              <a:srgbClr val="000000"/>
            </a:solidFill>
            <a:round/>
            <a:headEnd/>
            <a:tailEnd type="triangle" w="med" len="med"/>
          </a:ln>
        </p:spPr>
      </p:cxnSp>
      <p:cxnSp>
        <p:nvCxnSpPr>
          <p:cNvPr id="2100" name="AutoShape 52"/>
          <p:cNvCxnSpPr>
            <a:cxnSpLocks noChangeShapeType="1"/>
          </p:cNvCxnSpPr>
          <p:nvPr/>
        </p:nvCxnSpPr>
        <p:spPr bwMode="auto">
          <a:xfrm>
            <a:off x="4114800" y="4114800"/>
            <a:ext cx="0" cy="314325"/>
          </a:xfrm>
          <a:prstGeom prst="straightConnector1">
            <a:avLst/>
          </a:prstGeom>
          <a:noFill/>
          <a:ln w="9525">
            <a:solidFill>
              <a:srgbClr val="000000"/>
            </a:solidFill>
            <a:round/>
            <a:headEnd/>
            <a:tailEnd type="triangle" w="med" len="med"/>
          </a:ln>
        </p:spPr>
      </p:cxnSp>
      <p:cxnSp>
        <p:nvCxnSpPr>
          <p:cNvPr id="2101" name="AutoShape 53"/>
          <p:cNvCxnSpPr>
            <a:cxnSpLocks noChangeShapeType="1"/>
            <a:stCxn id="83" idx="2"/>
            <a:endCxn id="82" idx="0"/>
          </p:cNvCxnSpPr>
          <p:nvPr/>
        </p:nvCxnSpPr>
        <p:spPr bwMode="auto">
          <a:xfrm rot="5400000">
            <a:off x="3990975" y="5172075"/>
            <a:ext cx="323850" cy="1588"/>
          </a:xfrm>
          <a:prstGeom prst="straightConnector1">
            <a:avLst/>
          </a:prstGeom>
          <a:noFill/>
          <a:ln w="9525">
            <a:solidFill>
              <a:srgbClr val="000000"/>
            </a:solidFill>
            <a:round/>
            <a:headEnd/>
            <a:tailEnd type="triangle" w="med" len="med"/>
          </a:ln>
        </p:spPr>
      </p:cxnSp>
      <p:cxnSp>
        <p:nvCxnSpPr>
          <p:cNvPr id="2102" name="AutoShape 54"/>
          <p:cNvCxnSpPr>
            <a:cxnSpLocks noChangeShapeType="1"/>
          </p:cNvCxnSpPr>
          <p:nvPr/>
        </p:nvCxnSpPr>
        <p:spPr bwMode="auto">
          <a:xfrm>
            <a:off x="4038600" y="5943600"/>
            <a:ext cx="0" cy="342900"/>
          </a:xfrm>
          <a:prstGeom prst="straightConnector1">
            <a:avLst/>
          </a:prstGeom>
          <a:noFill/>
          <a:ln w="9525">
            <a:solidFill>
              <a:srgbClr val="000000"/>
            </a:solidFill>
            <a:round/>
            <a:headEnd/>
            <a:tailEnd type="triangle" w="med" len="med"/>
          </a:ln>
        </p:spPr>
      </p:cxnSp>
      <p:cxnSp>
        <p:nvCxnSpPr>
          <p:cNvPr id="2103" name="AutoShape 55"/>
          <p:cNvCxnSpPr>
            <a:cxnSpLocks noChangeShapeType="1"/>
          </p:cNvCxnSpPr>
          <p:nvPr/>
        </p:nvCxnSpPr>
        <p:spPr bwMode="auto">
          <a:xfrm>
            <a:off x="5791200" y="6553200"/>
            <a:ext cx="1343025" cy="1"/>
          </a:xfrm>
          <a:prstGeom prst="straightConnector1">
            <a:avLst/>
          </a:prstGeom>
          <a:noFill/>
          <a:ln w="9525">
            <a:solidFill>
              <a:srgbClr val="000000"/>
            </a:solidFill>
            <a:round/>
            <a:headEnd/>
            <a:tailEnd type="triangle" w="med" len="med"/>
          </a:ln>
        </p:spPr>
      </p:cxnSp>
      <p:cxnSp>
        <p:nvCxnSpPr>
          <p:cNvPr id="2104" name="AutoShape 56"/>
          <p:cNvCxnSpPr>
            <a:cxnSpLocks noChangeShapeType="1"/>
          </p:cNvCxnSpPr>
          <p:nvPr/>
        </p:nvCxnSpPr>
        <p:spPr bwMode="auto">
          <a:xfrm flipV="1">
            <a:off x="7086600" y="4495800"/>
            <a:ext cx="0" cy="2066925"/>
          </a:xfrm>
          <a:prstGeom prst="straightConnector1">
            <a:avLst/>
          </a:prstGeom>
          <a:noFill/>
          <a:ln w="9525">
            <a:solidFill>
              <a:srgbClr val="000000"/>
            </a:solidFill>
            <a:round/>
            <a:headEnd/>
            <a:tailEnd/>
          </a:ln>
        </p:spPr>
      </p:cxnSp>
      <p:cxnSp>
        <p:nvCxnSpPr>
          <p:cNvPr id="2105" name="AutoShape 57"/>
          <p:cNvCxnSpPr>
            <a:cxnSpLocks noChangeShapeType="1"/>
          </p:cNvCxnSpPr>
          <p:nvPr/>
        </p:nvCxnSpPr>
        <p:spPr bwMode="auto">
          <a:xfrm rot="16200000" flipV="1">
            <a:off x="6124576" y="2695575"/>
            <a:ext cx="1914524" cy="9525"/>
          </a:xfrm>
          <a:prstGeom prst="straightConnector1">
            <a:avLst/>
          </a:prstGeom>
          <a:noFill/>
          <a:ln w="9525">
            <a:solidFill>
              <a:srgbClr val="000000"/>
            </a:solidFill>
            <a:round/>
            <a:headEnd/>
            <a:tailEnd/>
          </a:ln>
        </p:spPr>
      </p:cxnSp>
      <p:cxnSp>
        <p:nvCxnSpPr>
          <p:cNvPr id="2106" name="AutoShape 58"/>
          <p:cNvCxnSpPr>
            <a:cxnSpLocks noChangeShapeType="1"/>
          </p:cNvCxnSpPr>
          <p:nvPr/>
        </p:nvCxnSpPr>
        <p:spPr bwMode="auto">
          <a:xfrm flipH="1">
            <a:off x="6638925" y="1743075"/>
            <a:ext cx="438150" cy="0"/>
          </a:xfrm>
          <a:prstGeom prst="straightConnector1">
            <a:avLst/>
          </a:prstGeom>
          <a:noFill/>
          <a:ln w="9525">
            <a:solidFill>
              <a:srgbClr val="000000"/>
            </a:solidFill>
            <a:round/>
            <a:headEnd/>
            <a:tailEnd type="triangle" w="med" len="med"/>
          </a:ln>
        </p:spPr>
      </p:cxnSp>
      <p:sp>
        <p:nvSpPr>
          <p:cNvPr id="74" name="Rectangle 73"/>
          <p:cNvSpPr/>
          <p:nvPr/>
        </p:nvSpPr>
        <p:spPr>
          <a:xfrm>
            <a:off x="2590800" y="2743200"/>
            <a:ext cx="2743200" cy="457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b="1" dirty="0">
                <a:solidFill>
                  <a:schemeClr val="tx1">
                    <a:lumMod val="95000"/>
                    <a:lumOff val="5000"/>
                  </a:schemeClr>
                </a:solidFill>
                <a:cs typeface="B Nazanin" pitchFamily="2" charset="-78"/>
              </a:rPr>
              <a:t>تعيين رسالت ، دورنما ، ارزش ها و اهداف كلي سازمان</a:t>
            </a:r>
            <a:endParaRPr lang="en-US" sz="1400" b="1" dirty="0">
              <a:solidFill>
                <a:schemeClr val="tx1">
                  <a:lumMod val="95000"/>
                  <a:lumOff val="5000"/>
                </a:schemeClr>
              </a:solidFill>
              <a:cs typeface="B Nazanin" pitchFamily="2" charset="-78"/>
            </a:endParaRPr>
          </a:p>
        </p:txBody>
      </p:sp>
      <p:sp>
        <p:nvSpPr>
          <p:cNvPr id="75" name="Rectangle 74"/>
          <p:cNvSpPr/>
          <p:nvPr/>
        </p:nvSpPr>
        <p:spPr>
          <a:xfrm>
            <a:off x="3429000" y="1828800"/>
            <a:ext cx="1219200" cy="533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lumMod val="95000"/>
                    <a:lumOff val="5000"/>
                  </a:schemeClr>
                </a:solidFill>
                <a:cs typeface="B Nazanin" pitchFamily="2" charset="-78"/>
              </a:rPr>
              <a:t>شناسایی مشتریان وگروههای ذینفع</a:t>
            </a:r>
            <a:endParaRPr lang="en-US" sz="1200" b="1" dirty="0">
              <a:solidFill>
                <a:schemeClr val="tx1">
                  <a:lumMod val="95000"/>
                  <a:lumOff val="5000"/>
                </a:schemeClr>
              </a:solidFill>
              <a:cs typeface="B Nazanin" pitchFamily="2" charset="-78"/>
            </a:endParaRPr>
          </a:p>
        </p:txBody>
      </p:sp>
      <p:sp>
        <p:nvSpPr>
          <p:cNvPr id="76" name="Oval 75"/>
          <p:cNvSpPr/>
          <p:nvPr/>
        </p:nvSpPr>
        <p:spPr>
          <a:xfrm>
            <a:off x="4191000" y="838200"/>
            <a:ext cx="1371600" cy="6858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lumMod val="95000"/>
                    <a:lumOff val="5000"/>
                  </a:schemeClr>
                </a:solidFill>
                <a:cs typeface="B Nazanin" pitchFamily="2" charset="-78"/>
              </a:rPr>
              <a:t>ارزیابی محیط خارجی سازمان</a:t>
            </a:r>
            <a:endParaRPr lang="en-US" sz="1200" b="1" dirty="0">
              <a:solidFill>
                <a:schemeClr val="tx1">
                  <a:lumMod val="95000"/>
                  <a:lumOff val="5000"/>
                </a:schemeClr>
              </a:solidFill>
              <a:cs typeface="B Nazanin" pitchFamily="2" charset="-78"/>
            </a:endParaRPr>
          </a:p>
        </p:txBody>
      </p:sp>
      <p:sp>
        <p:nvSpPr>
          <p:cNvPr id="78" name="Oval 77"/>
          <p:cNvSpPr/>
          <p:nvPr/>
        </p:nvSpPr>
        <p:spPr>
          <a:xfrm>
            <a:off x="2438400" y="762000"/>
            <a:ext cx="1371600" cy="6858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lumMod val="95000"/>
                    <a:lumOff val="5000"/>
                  </a:schemeClr>
                </a:solidFill>
                <a:cs typeface="B Nazanin" pitchFamily="2" charset="-78"/>
              </a:rPr>
              <a:t>ارزیابی محیط داخلی سازمان</a:t>
            </a:r>
            <a:endParaRPr lang="en-US" sz="1200" b="1" dirty="0">
              <a:solidFill>
                <a:schemeClr val="tx1">
                  <a:lumMod val="95000"/>
                  <a:lumOff val="5000"/>
                </a:schemeClr>
              </a:solidFill>
              <a:cs typeface="B Nazanin" pitchFamily="2" charset="-78"/>
            </a:endParaRPr>
          </a:p>
        </p:txBody>
      </p:sp>
      <p:sp>
        <p:nvSpPr>
          <p:cNvPr id="82" name="AutoShape 44"/>
          <p:cNvSpPr>
            <a:spLocks noChangeArrowheads="1"/>
          </p:cNvSpPr>
          <p:nvPr/>
        </p:nvSpPr>
        <p:spPr bwMode="auto">
          <a:xfrm>
            <a:off x="2590800" y="5334000"/>
            <a:ext cx="3124200" cy="59055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fa-IR" dirty="0"/>
              <a:t>تدوين استراتژي هاي سازماني</a:t>
            </a:r>
            <a:endParaRPr lang="en-US" dirty="0">
              <a:solidFill>
                <a:srgbClr val="FF0000"/>
              </a:solidFill>
            </a:endParaRPr>
          </a:p>
        </p:txBody>
      </p:sp>
      <p:sp>
        <p:nvSpPr>
          <p:cNvPr id="83" name="AutoShape 44"/>
          <p:cNvSpPr>
            <a:spLocks noChangeArrowheads="1"/>
          </p:cNvSpPr>
          <p:nvPr/>
        </p:nvSpPr>
        <p:spPr bwMode="auto">
          <a:xfrm>
            <a:off x="2590800" y="4419600"/>
            <a:ext cx="3124200" cy="59055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fa-IR" dirty="0"/>
              <a:t>تعيين اهداف و مقاصد سازمان </a:t>
            </a:r>
            <a:endParaRPr lang="en-US" dirty="0">
              <a:solidFill>
                <a:srgbClr val="FF0000"/>
              </a:solidFill>
            </a:endParaRPr>
          </a:p>
        </p:txBody>
      </p:sp>
      <p:sp>
        <p:nvSpPr>
          <p:cNvPr id="84" name="AutoShape 44"/>
          <p:cNvSpPr>
            <a:spLocks noChangeArrowheads="1"/>
          </p:cNvSpPr>
          <p:nvPr/>
        </p:nvSpPr>
        <p:spPr bwMode="auto">
          <a:xfrm>
            <a:off x="2590800" y="3581400"/>
            <a:ext cx="3124200" cy="5334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fa-IR" dirty="0"/>
              <a:t>شناسايي مشكلات استراتژيك</a:t>
            </a:r>
            <a:endParaRPr lang="en-US" dirty="0">
              <a:solidFill>
                <a:srgbClr val="FF0000"/>
              </a:solidFill>
            </a:endParaRPr>
          </a:p>
        </p:txBody>
      </p:sp>
      <p:sp>
        <p:nvSpPr>
          <p:cNvPr id="103" name="TextBox 102"/>
          <p:cNvSpPr txBox="1"/>
          <p:nvPr/>
        </p:nvSpPr>
        <p:spPr>
          <a:xfrm>
            <a:off x="6400800" y="3886200"/>
            <a:ext cx="1371600" cy="584775"/>
          </a:xfrm>
          <a:prstGeom prst="rect">
            <a:avLst/>
          </a:prstGeom>
          <a:noFill/>
        </p:spPr>
        <p:txBody>
          <a:bodyPr wrap="square" rtlCol="0">
            <a:spAutoFit/>
          </a:bodyPr>
          <a:lstStyle/>
          <a:p>
            <a:pPr algn="ctr"/>
            <a:r>
              <a:rPr lang="fa-IR" sz="1600" dirty="0" smtClean="0"/>
              <a:t>ارزیابی و اصلاح برنامه</a:t>
            </a: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30721" name="Rectangle 1"/>
          <p:cNvSpPr>
            <a:spLocks noChangeArrowheads="1"/>
          </p:cNvSpPr>
          <p:nvPr/>
        </p:nvSpPr>
        <p:spPr bwMode="auto">
          <a:xfrm>
            <a:off x="152400" y="304800"/>
            <a:ext cx="8763000" cy="6278642"/>
          </a:xfrm>
          <a:prstGeom prst="rect">
            <a:avLst/>
          </a:prstGeom>
          <a:gradFill>
            <a:gsLst>
              <a:gs pos="0">
                <a:srgbClr val="FFEFD1"/>
              </a:gs>
              <a:gs pos="64999">
                <a:srgbClr val="F0EBD5"/>
              </a:gs>
              <a:gs pos="100000">
                <a:srgbClr val="D1C39F"/>
              </a:gs>
            </a:gsLst>
            <a:lin ang="5400000" scaled="0"/>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511175" algn="l"/>
              </a:tabLst>
            </a:pPr>
            <a:r>
              <a:rPr kumimoji="0" lang="fa-IR" sz="2400" b="1" i="0" u="none" strike="noStrike" cap="none" normalizeH="0" baseline="0" dirty="0" smtClean="0">
                <a:ln>
                  <a:noFill/>
                </a:ln>
                <a:solidFill>
                  <a:srgbClr val="C00000"/>
                </a:solidFill>
                <a:effectLst/>
                <a:latin typeface="Calibri" pitchFamily="34" charset="0"/>
                <a:ea typeface="Calibri" pitchFamily="34" charset="0"/>
                <a:cs typeface="B Titr" pitchFamily="2" charset="-78"/>
              </a:rPr>
              <a:t>رسالت </a:t>
            </a:r>
            <a:endParaRPr kumimoji="0" lang="en-US" sz="2400" b="0" i="0" u="none" strike="noStrike" cap="none" normalizeH="0" baseline="0" dirty="0" smtClean="0">
              <a:ln>
                <a:noFill/>
              </a:ln>
              <a:solidFill>
                <a:srgbClr val="C00000"/>
              </a:solidFill>
              <a:effectLst/>
              <a:latin typeface="Arial" pitchFamily="34" charset="0"/>
              <a:cs typeface="B Tit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رسالت كه در برخي از منابع از آن به عنوان مأموريت نيز ياد مي شود ، در حقيقت بيانگر فلسفه وجودي سازمان بوده و مويد نقشي است كه آن سازمان در جامعه بر عهده دارد. تعيين و تصريح رسالت ، از نقاط آغازين برنامه ريزي استراتژيك است و در واقع شالوده اي است كه ديگر عناصر برنامه ريزي استراتژيك روي آن بنا مي گردند.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رسالت سازمان عبارتي است كه ماهيت و مفهوم فعاليت هاي آينده سازمان را بيان مي كند و آنچه را كه سازمان قصد دارد در آينده انجام دهد ، به اضافه تعهدات اصلي فلسفلي كه ناظر بر فعاليت آن خواهد بود را تعيين مي كند.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 واقع ، رسالت ، بياني است كلي از فلسفه وجودي سازمان و آنچه آن سازمان را از ساير سازمان ها متمايز مي سازد. رسالت سازمان پاسخگوي دو سؤال زير است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شما كه هستيد؟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چه مي كنيد؟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رسالت هر سازمان در قالب بيانيه رسالت متجلي مي شود. لذا ، تدوين رسالت شامل تهيه بيانيه اي روشن درباره كاري است كه سازمان انجام مي دهد يا برنامه اي است كه در دست انجام دارد ، همراه با تعريف دقيقي از منظور سازمان از تلاشي كه به عمل مي آورد. در تدوين رسالت سازمان ، بايد به چهار سؤال مهم زير پاسخ داد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سازمان چه وظيفه يا وظايفي را بر عهده دارد؟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براي چه كساني اين وظايف را به عمل مي آورد؟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سازمان چگونه اين وظايف را انجام مي دهد؟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چرا اين سازمان وجود دارد؟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رويهمرفته ، تدوين بيانيه رسالت ، مهم ترين گامي است كه در كل فرآيند برنامه ريزي استراتژيك برمي داريد. يك بيانيه رسالت مؤثر ، پايه اي محكم براي تمام تصميماتي كه تين مديريت سازمان اتخاذ خواهد كرد ، محسوب مي شود. رسالت در ارتباط با موارد زير است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هويت سازمان</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11175" algn="l"/>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طبيعت كار</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610600" cy="6400800"/>
          </a:xfrm>
        </p:spPr>
        <p:txBody>
          <a:bodyPr>
            <a:noAutofit/>
          </a:bodyPr>
          <a:lstStyle/>
          <a:p>
            <a:pPr marL="0" lvl="0" indent="0" algn="justLow" rtl="1" fontAlgn="base">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چرا به بيانيه رسالت نياز داريد؟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بيانيه رسالت به شما كمك مي كند تا بتوانيد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الف) به تدوين مقاصد مهم ، روشن و مرتبط در كل سازمان بپردازيد.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 چارچوبي براي تمام تصميمات اصلي برنامه ريزي داشته باشيد.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پ) در هر عضو سازمان نوعي تعهد به وجود آوريد تا در راستاي تحقق رسالت سازمان تلاش نمايد.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ت) حمايت افرادي كه خارج از سازمان شما هستند ولي در موفقيت سازمان شما مؤثرند را جلب نماييد.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مهم آنكه ، </a:t>
            </a:r>
            <a:r>
              <a:rPr kumimoji="0" lang="fa-IR" sz="2400" b="0" i="0" u="none" strike="noStrike" cap="none" normalizeH="0" baseline="0" dirty="0" smtClean="0">
                <a:ln>
                  <a:noFill/>
                </a:ln>
                <a:solidFill>
                  <a:srgbClr val="C00000"/>
                </a:solidFill>
                <a:effectLst/>
                <a:latin typeface="Calibri" pitchFamily="34" charset="0"/>
                <a:ea typeface="Calibri" pitchFamily="34" charset="0"/>
                <a:cs typeface="B Nazanin" pitchFamily="2" charset="-78"/>
              </a:rPr>
              <a:t>كاربرد اصلي بيانيه رسالت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 آن است كه به عنوان راهنماي دروني تمام تصميم گيران درون سازمان مي باشد ، به نحوي كه هر برنامه اي كه تدوين شود مي تواند در قياس با رسالت سنجيده شود. بدون وجود بيانه اي از مقاصد روشن براي سازمان ، منابع به هدر مي رود و هر كسي مسير خود را مي پيمايد. به بيان ديگر ، بيانيه رسالت بايد سندي عيني باشد كه هر عضو سازمان بتواند تلاش هاي خود را حول محور كلي سازمان متمركز سازد.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از نظر خارجي ، بيانيه رسالت سازمان ، اطلاعات روشني را به گروه هايي مثل مشتريان ، ارايه دهندگان خدمات ، حاميان مالي و همچنين هيأت مديره و ذينفعان ارايه مي دهد.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rtl="1" eaLnBrk="0" fontAlgn="base" hangingPunct="0">
              <a:spcBef>
                <a:spcPct val="0"/>
              </a:spcBef>
              <a:spcAft>
                <a:spcPct val="0"/>
              </a:spcAft>
              <a:buFontTx/>
              <a:buChar char="•"/>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چه رويدادها ، ارزش ها و اولويت هايي در سرنوشت آينده واحد شما اهميت دارند؟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525963"/>
          </a:xfrm>
        </p:spPr>
        <p:txBody>
          <a:bodyPr>
            <a:normAutofit fontScale="92500" lnSpcReduction="20000"/>
          </a:bodyPr>
          <a:lstStyle/>
          <a:p>
            <a:pPr algn="r" rtl="1"/>
            <a:r>
              <a:rPr lang="fa-IR" dirty="0">
                <a:cs typeface="B Nazanin" pitchFamily="2" charset="-78"/>
              </a:rPr>
              <a:t>پاسخ به سؤالات زير براي اصلاح و اعتبار بيشتر بيانيه رسالت و نقش هاي واحد سازماني شما قبل از نهايي ساختن متن بيانيه ، ضروري است :</a:t>
            </a:r>
            <a:endParaRPr lang="en-US" dirty="0">
              <a:cs typeface="B Nazanin" pitchFamily="2" charset="-78"/>
            </a:endParaRPr>
          </a:p>
          <a:p>
            <a:pPr lvl="0" algn="r" rtl="1"/>
            <a:r>
              <a:rPr lang="fa-IR" dirty="0">
                <a:cs typeface="B Nazanin" pitchFamily="2" charset="-78"/>
              </a:rPr>
              <a:t>آيا بيانيه شامل تمام تعهدات مرتبط (براي مثال ؛ اقتصادي ، وظيفه اي ، محصول ، خدمت ، بازار، و منطقه) مي باشد؟</a:t>
            </a:r>
            <a:endParaRPr lang="en-US" dirty="0">
              <a:cs typeface="B Nazanin" pitchFamily="2" charset="-78"/>
            </a:endParaRPr>
          </a:p>
          <a:p>
            <a:pPr lvl="0" algn="r" rtl="1"/>
            <a:r>
              <a:rPr lang="fa-IR" dirty="0">
                <a:cs typeface="B Nazanin" pitchFamily="2" charset="-78"/>
              </a:rPr>
              <a:t>آيا رابطه روشن بين تصميمات وجود دارد؟</a:t>
            </a:r>
            <a:endParaRPr lang="en-US" dirty="0">
              <a:cs typeface="B Nazanin" pitchFamily="2" charset="-78"/>
            </a:endParaRPr>
          </a:p>
          <a:p>
            <a:pPr lvl="0" algn="r" rtl="1"/>
            <a:r>
              <a:rPr lang="fa-IR" dirty="0">
                <a:cs typeface="B Nazanin" pitchFamily="2" charset="-78"/>
              </a:rPr>
              <a:t>آيا در بيانيه ، وحدت نظر وجود دارد؟</a:t>
            </a:r>
            <a:endParaRPr lang="en-US" dirty="0">
              <a:cs typeface="B Nazanin" pitchFamily="2" charset="-78"/>
            </a:endParaRPr>
          </a:p>
          <a:p>
            <a:pPr lvl="0" algn="r" rtl="1"/>
            <a:r>
              <a:rPr lang="fa-IR" dirty="0">
                <a:cs typeface="B Nazanin" pitchFamily="2" charset="-78"/>
              </a:rPr>
              <a:t>آيا بيانيه رسالت با نقش هاي ديگر واحدهاي همكار ، سازگار است ، بدون آنكه مشابه آنها باشد؟</a:t>
            </a:r>
            <a:endParaRPr lang="en-US" dirty="0">
              <a:cs typeface="B Nazanin" pitchFamily="2" charset="-78"/>
            </a:endParaRPr>
          </a:p>
          <a:p>
            <a:pPr lvl="0" algn="r" rtl="1"/>
            <a:r>
              <a:rPr lang="fa-IR" dirty="0">
                <a:cs typeface="B Nazanin" pitchFamily="2" charset="-78"/>
              </a:rPr>
              <a:t>آيا بيانيه رسالت ، قابل درك ، كوتاه ، و دقيق است؟</a:t>
            </a:r>
            <a:endParaRPr lang="en-US" dirty="0">
              <a:cs typeface="B Nazanin" pitchFamily="2" charset="-78"/>
            </a:endParaRPr>
          </a:p>
          <a:p>
            <a:pPr lvl="0" algn="r" rtl="1"/>
            <a:r>
              <a:rPr lang="fa-IR" dirty="0">
                <a:cs typeface="B Nazanin" pitchFamily="2" charset="-78"/>
              </a:rPr>
              <a:t>آيا وظايف واحد به طور كامل بيان شده است؟</a:t>
            </a:r>
            <a:endParaRPr lang="en-US" dirty="0">
              <a:cs typeface="B Nazanin" pitchFamily="2" charset="-78"/>
            </a:endParaRPr>
          </a:p>
          <a:p>
            <a:pPr lvl="0" algn="r" rtl="1"/>
            <a:r>
              <a:rPr lang="fa-IR" dirty="0">
                <a:cs typeface="B Nazanin" pitchFamily="2" charset="-78"/>
              </a:rPr>
              <a:t>آيا بيانيه ، پيوند روشني با ساير بيانيه هاي رسالت و نقش هاي ديگر واحدها دارد؟</a:t>
            </a:r>
            <a:endParaRPr lang="en-US" dirty="0">
              <a:cs typeface="B Nazanin" pitchFamily="2" charset="-78"/>
            </a:endParaRPr>
          </a:p>
          <a:p>
            <a:pPr algn="r"/>
            <a:endParaRPr lang="en-US"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32769" name="Rectangle 1"/>
          <p:cNvSpPr>
            <a:spLocks noChangeArrowheads="1"/>
          </p:cNvSpPr>
          <p:nvPr/>
        </p:nvSpPr>
        <p:spPr bwMode="auto">
          <a:xfrm>
            <a:off x="0" y="0"/>
            <a:ext cx="91440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511175" algn="l"/>
              </a:tabLst>
            </a:pPr>
            <a:r>
              <a:rPr kumimoji="0" lang="fa-IR" b="0" i="0" u="none" strike="noStrike" cap="none" normalizeH="0" baseline="0" dirty="0" smtClean="0">
                <a:ln>
                  <a:noFill/>
                </a:ln>
                <a:solidFill>
                  <a:srgbClr val="C00000"/>
                </a:solidFill>
                <a:effectLst/>
                <a:latin typeface="Calibri" pitchFamily="34" charset="0"/>
                <a:ea typeface="Calibri" pitchFamily="34" charset="0"/>
                <a:cs typeface="B Titr" pitchFamily="2" charset="-78"/>
              </a:rPr>
              <a:t>دورنما چيست و چرا اهميت دارد؟</a:t>
            </a:r>
            <a:endParaRPr kumimoji="0" lang="en-US" b="0" i="0" u="none" strike="noStrike" cap="none" normalizeH="0" baseline="0" dirty="0" smtClean="0">
              <a:ln>
                <a:noFill/>
              </a:ln>
              <a:solidFill>
                <a:srgbClr val="C00000"/>
              </a:solidFill>
              <a:effectLst/>
              <a:latin typeface="Arial" pitchFamily="34" charset="0"/>
              <a:cs typeface="B Tit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accent3">
                    <a:lumMod val="50000"/>
                  </a:schemeClr>
                </a:solidFill>
                <a:effectLst/>
                <a:latin typeface="Calibri" pitchFamily="34" charset="0"/>
                <a:ea typeface="Calibri" pitchFamily="34" charset="0"/>
                <a:cs typeface="B Nazanin" pitchFamily="2" charset="-78"/>
              </a:rPr>
              <a:t>دورنما در واقع چشم اندازي است به آتيه كه مديريت سازمان آن را نهايتي براي آن سازمان مي داند. دورنما درواقع نمايانگر اين است كه سازمان آرزو دارد به چه آرماني دست يابد.</a:t>
            </a:r>
            <a:endParaRPr kumimoji="0" lang="en-US" sz="2400" b="0" i="0" u="none" strike="noStrike" cap="none" normalizeH="0" baseline="0" dirty="0" smtClean="0">
              <a:ln>
                <a:noFill/>
              </a:ln>
              <a:solidFill>
                <a:schemeClr val="accent3">
                  <a:lumMod val="50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accent3">
                    <a:lumMod val="50000"/>
                  </a:schemeClr>
                </a:solidFill>
                <a:effectLst/>
                <a:latin typeface="Calibri" pitchFamily="34" charset="0"/>
                <a:ea typeface="Calibri" pitchFamily="34" charset="0"/>
                <a:cs typeface="B Nazanin" pitchFamily="2" charset="-78"/>
              </a:rPr>
              <a:t>دورنما تصويري از آينده است كه در صورت تحقق اهداف و مقاصد سازماني به آن دست خواهيد يافت.</a:t>
            </a:r>
            <a:endParaRPr kumimoji="0" lang="en-US" sz="2400" b="0" i="0" u="none" strike="noStrike" cap="none" normalizeH="0" baseline="0" dirty="0" smtClean="0">
              <a:ln>
                <a:noFill/>
              </a:ln>
              <a:solidFill>
                <a:schemeClr val="accent3">
                  <a:lumMod val="50000"/>
                </a:schemeClr>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دورنما بيانگر آن است كه شما چه باور و آرزويي براي آينده سازمان خود داريد. دورنما تقريباً كلا جنبه الهامي دارد ، نوعي قول و آرزو براي آينده است ، چالشي است و در آينده طولاني مدت قرار است تحقق يابد. يك بيانيه دورنماي خوب داراي ويژگي هاي زير است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الف) خلاصه بيان شده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 قابل درك و ساده براي يادآوري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پ) الهام بخش بوده و براي حصول آن در آينده نياز به تلاش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ت) قابل باور بوده و در راستاي ارزش هاي استراتژيك و رسالت سازمان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ث) به عنوان نقطه تفاهم ذينفعان مهم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ج) داراي قابليت انعطاف و خلاقيت در عمل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3276600"/>
          </a:xfrm>
          <a:blipFill>
            <a:blip r:embed="rId2" cstate="print"/>
            <a:tile tx="0" ty="0" sx="100000" sy="100000" flip="none" algn="tl"/>
          </a:blipFill>
          <a:effectLst>
            <a:outerShdw blurRad="50800" dist="50800" dir="5400000" algn="ctr" rotWithShape="0">
              <a:srgbClr val="FFFF00"/>
            </a:outerShdw>
          </a:effectLst>
        </p:spPr>
        <p:txBody>
          <a:bodyPr>
            <a:normAutofit fontScale="90000"/>
          </a:bodyPr>
          <a:lstStyle/>
          <a:p>
            <a:pPr marL="742950" indent="-742950" algn="ctr" rtl="1"/>
            <a:r>
              <a:rPr lang="fa-IR"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t>مباحث آموزشی تدوین برنامه استراتژیک </a:t>
            </a:r>
            <a:br>
              <a:rPr lang="fa-IR"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br>
            <a:r>
              <a:rPr lang="fa-IR"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t>(مبحث1):</a:t>
            </a:r>
            <a:r>
              <a:rPr lang="fa-IR"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
            </a:r>
            <a:br>
              <a:rPr lang="fa-IR"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b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rPr>
              <a:t>1-تعریف برنامه ریزی استراتژیک</a:t>
            </a:r>
            <a:b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rPr>
            </a:br>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rPr>
              <a:t>2- ارزیابی محیط داخلی وخارجی</a:t>
            </a: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p:txBody>
      </p:sp>
      <p:sp>
        <p:nvSpPr>
          <p:cNvPr id="3" name="Subtitle 2"/>
          <p:cNvSpPr>
            <a:spLocks noGrp="1"/>
          </p:cNvSpPr>
          <p:nvPr>
            <p:ph type="subTitle" idx="1"/>
          </p:nvPr>
        </p:nvSpPr>
        <p:spPr>
          <a:xfrm>
            <a:off x="1371600" y="4495800"/>
            <a:ext cx="6400800" cy="1752600"/>
          </a:xfrm>
        </p:spPr>
        <p:style>
          <a:lnRef idx="1">
            <a:schemeClr val="accent5"/>
          </a:lnRef>
          <a:fillRef idx="2">
            <a:schemeClr val="accent5"/>
          </a:fillRef>
          <a:effectRef idx="1">
            <a:schemeClr val="accent5"/>
          </a:effectRef>
          <a:fontRef idx="minor">
            <a:schemeClr val="dk1"/>
          </a:fontRef>
        </p:style>
        <p:txBody>
          <a:bodyPr>
            <a:normAutofit/>
          </a:bodyPr>
          <a:lstStyle/>
          <a:p>
            <a:pPr algn="ctr"/>
            <a:endParaRPr lang="fa-IR" b="1" dirty="0" smtClean="0">
              <a:solidFill>
                <a:schemeClr val="accent5">
                  <a:lumMod val="75000"/>
                </a:schemeClr>
              </a:solidFill>
              <a:cs typeface="B Nazanin" pitchFamily="2" charset="-78"/>
            </a:endParaRPr>
          </a:p>
          <a:p>
            <a:pPr algn="ctr"/>
            <a:r>
              <a:rPr lang="fa-IR" b="1" dirty="0" smtClean="0">
                <a:solidFill>
                  <a:schemeClr val="accent5">
                    <a:lumMod val="75000"/>
                  </a:schemeClr>
                </a:solidFill>
                <a:cs typeface="B Nazanin" pitchFamily="2" charset="-78"/>
              </a:rPr>
              <a:t>دانشگاه علوم پزشکی شهرکرد</a:t>
            </a:r>
          </a:p>
          <a:p>
            <a:pPr algn="ctr"/>
            <a:r>
              <a:rPr lang="fa-IR" b="1" dirty="0" smtClean="0">
                <a:solidFill>
                  <a:schemeClr val="accent5">
                    <a:lumMod val="75000"/>
                  </a:schemeClr>
                </a:solidFill>
                <a:cs typeface="B Nazanin" pitchFamily="2" charset="-78"/>
              </a:rPr>
              <a:t>کمیته برنامه ریزی وهماهنگی معاونت درمان</a:t>
            </a:r>
          </a:p>
          <a:p>
            <a:pPr algn="ctr" rtl="1"/>
            <a:r>
              <a:rPr lang="fa-IR" b="1" dirty="0" smtClean="0">
                <a:solidFill>
                  <a:schemeClr val="accent5">
                    <a:lumMod val="75000"/>
                  </a:schemeClr>
                </a:solidFill>
                <a:cs typeface="B Nazanin" pitchFamily="2" charset="-78"/>
              </a:rPr>
              <a:t>21شهریور1391</a:t>
            </a:r>
            <a:endParaRPr lang="en-US" b="1" dirty="0">
              <a:solidFill>
                <a:schemeClr val="accent5">
                  <a:lumMod val="75000"/>
                </a:schemeClr>
              </a:solidFill>
              <a:cs typeface="B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38913"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 اينجا سؤالاتي مطرح است كه بايد به وسيله هر يك از اعضاي تيم برنامه ريزي استراتژيك در مورد آينده سازمان پاسخ داده شود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الف) چه ابعاد كليدي براي آينده سازمان تصور مي شود؟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 چه سهمي در آينده سازمان دارد؟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پ) چه انگيزه اي برايم وجود دارد كه عضوي از اين سازمان در آينده باشم؟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ت) چه ارزش هايي بايد مورد توجه قرار گيرند؟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ث) قابليت هاي سازمان كدامند و كدام بايد باشند؟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ج) چه موضعي در قبال عواملي از قبيل مشتريان ، بازار ، منفعت ، رشد ، تكنولوژي ، كيفيت ، كاركنان و غيره ، بايد داشته باشيم؟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چ) بزرگترين شانس براي رشد سازمان خود را در چه مي بينم؟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براي آن كه اين تلاش اثربخش باشد ، لازم است كه هر يك از اعضاي تيم برنامه ريزي استراتژيك اجازه يابند كه احساس و نگرش عميق خود را بيان نمايند. چنين امري هنگامي به درستي صورت مي پذيرد كه افراد بتوانند جدا از هر گونه محدوديت سازماني ، آزادانه به انديشه و بروز خلاقيت بپردازند و با ژرف نگري و اعتقاد عميق آنچه را كه براي بهبود سازمان خويش بهترين مي دانند ، ارايه دهند. به خاطر داشته باشيد كه شما به خلق دورنمايي براي سازمان خود بر اساس آنچه كه آرزو داريد مي پردازيد ، نه اين كه ضرر تا تصويري از وضع موجود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lgn="justLow" rtl="1" eaLnBrk="0" fontAlgn="base" hangingPunct="0">
              <a:spcBef>
                <a:spcPct val="0"/>
              </a:spcBef>
              <a:spcAft>
                <a:spcPct val="0"/>
              </a:spcAft>
              <a:buClrTx/>
              <a:buSzTx/>
              <a:buNone/>
              <a:tabLst>
                <a:tab pos="511175" algn="l"/>
              </a:tabLst>
            </a:pPr>
            <a:r>
              <a:rPr lang="fa-IR" dirty="0" smtClean="0">
                <a:latin typeface="Calibri" pitchFamily="34" charset="0"/>
                <a:ea typeface="Calibri" pitchFamily="34" charset="0"/>
                <a:cs typeface="B Nazanin" pitchFamily="2" charset="-78"/>
              </a:rPr>
              <a:t>رويهمرفته ، مهمترين ويژگي هاي يك دورنماي مؤثر به شرح زير است :</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آرماني باشد ، نه اين كه به صورت اهدافي كمي ارايه گردد.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روشن ، چالشي و پيشرو باشد.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براي اعضاي سازمان يا جامعه قابل فهم ، مناسب ، و از انعطاف پذيري لازم برخوردار باشد.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داراي ثبات بوده ، در عين حال چالشي ، و در صورت لزوم قابل تغيير و تحول باشد.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ترغيب كننده انسان ها باشد و روح هدايت در برداشته باشد.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بايد در وهله نخست ، همكاران را تقويت نمايد ، سپس به مشتريان ، بيماران ، و ساير مردمي كه مي خواهيم بدانها خدمات نماييم ، بپردازد.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براي آينده ارايه مي شود ، در عين حال به گذشته نيز توجه دارد.</a:t>
            </a:r>
            <a:endParaRPr lang="en-US" sz="2000" dirty="0" smtClean="0">
              <a:latin typeface="Arial" pitchFamily="34" charset="0"/>
              <a:cs typeface="B Nazanin" pitchFamily="2" charset="-78"/>
            </a:endParaRPr>
          </a:p>
          <a:p>
            <a:pPr marL="0" lvl="0" indent="0" algn="justLow" rtl="1" eaLnBrk="0" fontAlgn="base" hangingPunct="0">
              <a:spcBef>
                <a:spcPct val="0"/>
              </a:spcBef>
              <a:spcAft>
                <a:spcPct val="0"/>
              </a:spcAft>
              <a:buClrTx/>
              <a:buSzTx/>
              <a:buFontTx/>
              <a:buChar char="•"/>
              <a:tabLst>
                <a:tab pos="511175" algn="l"/>
              </a:tabLst>
            </a:pPr>
            <a:r>
              <a:rPr lang="fa-IR" dirty="0" smtClean="0">
                <a:latin typeface="Calibri" pitchFamily="34" charset="0"/>
                <a:ea typeface="Calibri" pitchFamily="34" charset="0"/>
                <a:cs typeface="B Nazanin" pitchFamily="2" charset="-78"/>
              </a:rPr>
              <a:t>دورنما به تفصيل بيان مي شود و تنها به كلي گويي ختم نمي شود.</a:t>
            </a:r>
            <a:endParaRPr lang="fa-IR" sz="3600" dirty="0" smtClean="0">
              <a:latin typeface="Arial" pitchFamily="34" charset="0"/>
              <a:cs typeface="B Nazanin" pitchFamily="2" charset="-78"/>
            </a:endParaRPr>
          </a:p>
          <a:p>
            <a:endParaRPr lang="en-US"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7892" name="Oval 4"/>
          <p:cNvSpPr>
            <a:spLocks noChangeArrowheads="1"/>
          </p:cNvSpPr>
          <p:nvPr/>
        </p:nvSpPr>
        <p:spPr bwMode="auto">
          <a:xfrm>
            <a:off x="2895600" y="2971800"/>
            <a:ext cx="1952625" cy="12287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endParaRPr>
          </a:p>
          <a:p>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آنچه كه سازمان آرزو دارد بشود </a:t>
            </a:r>
            <a:endParaRPr lang="en-US" dirty="0"/>
          </a:p>
        </p:txBody>
      </p:sp>
      <p:sp>
        <p:nvSpPr>
          <p:cNvPr id="37890" name="AutoShape 2"/>
          <p:cNvSpPr>
            <a:spLocks noChangeShapeType="1"/>
          </p:cNvSpPr>
          <p:nvPr/>
        </p:nvSpPr>
        <p:spPr bwMode="auto">
          <a:xfrm flipH="1">
            <a:off x="4800600" y="3657600"/>
            <a:ext cx="91440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7891" name="AutoShape 3"/>
          <p:cNvSpPr>
            <a:spLocks noChangeShapeType="1"/>
          </p:cNvSpPr>
          <p:nvPr/>
        </p:nvSpPr>
        <p:spPr bwMode="auto">
          <a:xfrm>
            <a:off x="1676400" y="3657600"/>
            <a:ext cx="1181100" cy="95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7889" name="AutoShape 1"/>
          <p:cNvSpPr>
            <a:spLocks noChangeShapeType="1"/>
          </p:cNvSpPr>
          <p:nvPr/>
        </p:nvSpPr>
        <p:spPr bwMode="auto">
          <a:xfrm flipV="1">
            <a:off x="3886200" y="4191000"/>
            <a:ext cx="0" cy="9144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7893" name="Rectangle 5"/>
          <p:cNvSpPr>
            <a:spLocks noChangeArrowheads="1"/>
          </p:cNvSpPr>
          <p:nvPr/>
        </p:nvSpPr>
        <p:spPr bwMode="auto">
          <a:xfrm>
            <a:off x="0" y="457200"/>
            <a:ext cx="8839200" cy="1969770"/>
          </a:xfrm>
          <a:prstGeom prst="rect">
            <a:avLst/>
          </a:prstGeom>
          <a:solidFill>
            <a:schemeClr val="tx2">
              <a:lumMod val="10000"/>
              <a:lumOff val="90000"/>
            </a:schemeClr>
          </a:solidFill>
          <a:ln w="38100">
            <a:solidFill>
              <a:schemeClr val="accent2">
                <a:lumMod val="60000"/>
                <a:lumOff val="40000"/>
              </a:schemeClr>
            </a:solid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511175" algn="l"/>
              </a:tabLst>
            </a:pPr>
            <a:r>
              <a:rPr kumimoji="0" lang="fa-IR" sz="2000" b="1" i="0" u="none" strike="noStrike" cap="none" normalizeH="0" baseline="0" dirty="0" smtClean="0">
                <a:ln>
                  <a:noFill/>
                </a:ln>
                <a:solidFill>
                  <a:schemeClr val="accent1">
                    <a:lumMod val="50000"/>
                  </a:schemeClr>
                </a:solidFill>
                <a:effectLst/>
                <a:latin typeface="Calibri" pitchFamily="34" charset="0"/>
                <a:ea typeface="Calibri" pitchFamily="34" charset="0"/>
                <a:cs typeface="B Titr" pitchFamily="2" charset="-78"/>
              </a:rPr>
              <a:t>عوامل مؤثر در تدوين دورنماي سازمان </a:t>
            </a:r>
          </a:p>
          <a:p>
            <a:pPr marL="0" marR="0" lvl="0" indent="0" algn="justLow" defTabSz="914400" rtl="1" eaLnBrk="1" fontAlgn="base" latinLnBrk="0" hangingPunct="1">
              <a:lnSpc>
                <a:spcPct val="100000"/>
              </a:lnSpc>
              <a:spcBef>
                <a:spcPct val="0"/>
              </a:spcBef>
              <a:spcAft>
                <a:spcPct val="0"/>
              </a:spcAft>
              <a:buClrTx/>
              <a:buSzTx/>
              <a:buFontTx/>
              <a:buNone/>
              <a:tabLst>
                <a:tab pos="511175" algn="l"/>
              </a:tabLst>
            </a:pPr>
            <a:endParaRPr kumimoji="0" lang="en-US" sz="1100" b="0" i="0" u="none" strike="noStrike" cap="none" normalizeH="0" baseline="0" dirty="0" smtClean="0">
              <a:ln>
                <a:noFill/>
              </a:ln>
              <a:solidFill>
                <a:schemeClr val="accent1">
                  <a:lumMod val="50000"/>
                </a:schemeClr>
              </a:solidFill>
              <a:effectLst/>
              <a:latin typeface="Arial" pitchFamily="34" charset="0"/>
              <a:cs typeface="B Tit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511175" algn="l"/>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تاريخچه سازمان ، ظرفيت داخلي آن و محيط پيرامون سازمان ، در زمره مهمترين عواملي هستند كه در تدوين دورنماي سازمان تأثير بسزايي دارند</a:t>
            </a:r>
            <a:r>
              <a:rPr kumimoji="0" lang="fa-IR" sz="1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a:t>
            </a:r>
            <a:endParaRPr kumimoji="0" lang="en-US" sz="1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endParaRPr>
          </a:p>
          <a:p>
            <a:pPr marL="0" marR="0" lvl="0" indent="0" algn="justLow" defTabSz="914400" rtl="0" eaLnBrk="0" fontAlgn="base" latinLnBrk="0" hangingPunct="0">
              <a:lnSpc>
                <a:spcPct val="100000"/>
              </a:lnSpc>
              <a:spcBef>
                <a:spcPct val="0"/>
              </a:spcBef>
              <a:spcAft>
                <a:spcPct val="0"/>
              </a:spcAft>
              <a:buClrTx/>
              <a:buSzTx/>
              <a:buFontTx/>
              <a:buNone/>
              <a:tabLst>
                <a:tab pos="511175" algn="l"/>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a:r>
            <a:br>
              <a:rPr kumimoji="0" lang="en-US" sz="1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b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51117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5" name="Rectangle 7"/>
          <p:cNvSpPr>
            <a:spLocks noChangeArrowheads="1"/>
          </p:cNvSpPr>
          <p:nvPr/>
        </p:nvSpPr>
        <p:spPr bwMode="auto">
          <a:xfrm>
            <a:off x="3124200" y="5105400"/>
            <a:ext cx="1905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511175" algn="l"/>
              </a:tabLst>
            </a:pPr>
            <a:r>
              <a:rPr kumimoji="0" lang="fa-IR" sz="1800" b="1" i="0" u="none" strike="noStrike" cap="none" normalizeH="0" baseline="0" dirty="0" smtClean="0">
                <a:ln>
                  <a:noFill/>
                </a:ln>
                <a:solidFill>
                  <a:srgbClr val="7030A0"/>
                </a:solidFill>
                <a:effectLst/>
                <a:latin typeface="Arial" pitchFamily="34" charset="0"/>
                <a:cs typeface="B Nazanin" pitchFamily="2" charset="-78"/>
              </a:rPr>
              <a:t>ظرفیت</a:t>
            </a:r>
            <a:r>
              <a:rPr kumimoji="0" lang="fa-IR" sz="1800" b="1" i="0" u="none" strike="noStrike" cap="none" normalizeH="0" dirty="0" smtClean="0">
                <a:ln>
                  <a:noFill/>
                </a:ln>
                <a:solidFill>
                  <a:srgbClr val="7030A0"/>
                </a:solidFill>
                <a:effectLst/>
                <a:latin typeface="Arial" pitchFamily="34" charset="0"/>
                <a:cs typeface="B Nazanin" pitchFamily="2" charset="-78"/>
              </a:rPr>
              <a:t> سازمانی</a:t>
            </a:r>
            <a:endParaRPr kumimoji="0" lang="en-US" sz="1800" b="1" i="0" u="none" strike="noStrike" cap="none" normalizeH="0" baseline="0" dirty="0" smtClean="0">
              <a:ln>
                <a:noFill/>
              </a:ln>
              <a:solidFill>
                <a:srgbClr val="7030A0"/>
              </a:solidFill>
              <a:effectLst/>
              <a:latin typeface="Arial" pitchFamily="34" charset="0"/>
              <a:cs typeface="B Nazanin" pitchFamily="2" charset="-78"/>
            </a:endParaRPr>
          </a:p>
        </p:txBody>
      </p:sp>
      <p:sp>
        <p:nvSpPr>
          <p:cNvPr id="37896" name="Rectangle 8"/>
          <p:cNvSpPr>
            <a:spLocks noChangeArrowheads="1"/>
          </p:cNvSpPr>
          <p:nvPr/>
        </p:nvSpPr>
        <p:spPr bwMode="auto">
          <a:xfrm>
            <a:off x="0" y="5715000"/>
            <a:ext cx="9144000" cy="923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13500000" scaled="1"/>
            <a:tileRect/>
          </a:gradFill>
          <a:ln w="57150">
            <a:solidFill>
              <a:schemeClr val="accent2">
                <a:lumMod val="60000"/>
                <a:lumOff val="40000"/>
              </a:schemeClr>
            </a:solid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2359025" algn="l"/>
                <a:tab pos="2865438" algn="ctr"/>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359025" algn="l"/>
                <a:tab pos="2865438" algn="ctr"/>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به طور خلاصه ، بيانيه دورنما ، عباراتي است فلسفي و نشانگر آن كه چگونه مايليد مشتريان ، كاركنان ، صاحبان ، و ساير ذينفعان به شما بنگرند. بيانه دورنما به عنوان عاملي انگيزشي براي كاركنان سازمان در تلاش به منظور توسعه در آينده محسوب مي شود.</a:t>
            </a:r>
            <a:endParaRPr kumimoji="0" lang="fa-IR"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5867400" y="3486090"/>
            <a:ext cx="697627" cy="400110"/>
          </a:xfrm>
          <a:prstGeom prst="rect">
            <a:avLst/>
          </a:prstGeom>
        </p:spPr>
        <p:txBody>
          <a:bodyPr wrap="none">
            <a:spAutoFit/>
          </a:bodyPr>
          <a:lstStyle/>
          <a:p>
            <a:r>
              <a:rPr lang="fa-IR" sz="2000" b="1" dirty="0">
                <a:solidFill>
                  <a:srgbClr val="7030A0"/>
                </a:solidFill>
                <a:latin typeface="Calibri" pitchFamily="34" charset="0"/>
                <a:ea typeface="Calibri" pitchFamily="34" charset="0"/>
                <a:cs typeface="B Nazanin" pitchFamily="2" charset="-78"/>
              </a:rPr>
              <a:t>محيط</a:t>
            </a:r>
            <a:endParaRPr lang="en-US" sz="2000" b="1" dirty="0">
              <a:solidFill>
                <a:srgbClr val="7030A0"/>
              </a:solidFill>
            </a:endParaRPr>
          </a:p>
        </p:txBody>
      </p:sp>
      <p:sp>
        <p:nvSpPr>
          <p:cNvPr id="13" name="Rectangle 12"/>
          <p:cNvSpPr/>
          <p:nvPr/>
        </p:nvSpPr>
        <p:spPr>
          <a:xfrm>
            <a:off x="152400" y="3505200"/>
            <a:ext cx="1537600" cy="369332"/>
          </a:xfrm>
          <a:prstGeom prst="rect">
            <a:avLst/>
          </a:prstGeom>
        </p:spPr>
        <p:txBody>
          <a:bodyPr wrap="none">
            <a:spAutoFit/>
          </a:bodyPr>
          <a:lstStyle/>
          <a:p>
            <a:r>
              <a:rPr lang="fa-IR" b="1" dirty="0">
                <a:solidFill>
                  <a:srgbClr val="7030A0"/>
                </a:solidFill>
                <a:latin typeface="Calibri" pitchFamily="34" charset="0"/>
                <a:ea typeface="Calibri" pitchFamily="34" charset="0"/>
                <a:cs typeface="B Nazanin" pitchFamily="2" charset="-78"/>
              </a:rPr>
              <a:t>تاريخچه سازماني</a:t>
            </a:r>
            <a:endParaRPr lang="en-US" b="1" dirty="0">
              <a:solidFill>
                <a:srgbClr val="7030A0"/>
              </a:solidFill>
            </a:endParaRPr>
          </a:p>
        </p:txBody>
      </p:sp>
      <p:sp>
        <p:nvSpPr>
          <p:cNvPr id="14" name="Rectangle 13"/>
          <p:cNvSpPr/>
          <p:nvPr/>
        </p:nvSpPr>
        <p:spPr>
          <a:xfrm>
            <a:off x="3429000" y="3048000"/>
            <a:ext cx="830677" cy="461665"/>
          </a:xfrm>
          <a:prstGeom prst="rect">
            <a:avLst/>
          </a:prstGeom>
        </p:spPr>
        <p:txBody>
          <a:bodyPr wrap="none">
            <a:spAutoFit/>
          </a:bodyPr>
          <a:lstStyle/>
          <a:p>
            <a:pPr algn="ctr"/>
            <a:r>
              <a:rPr lang="fa-IR" sz="2400" b="1" dirty="0">
                <a:solidFill>
                  <a:srgbClr val="C00000"/>
                </a:solidFill>
                <a:latin typeface="Calibri" pitchFamily="34" charset="0"/>
                <a:ea typeface="Calibri" pitchFamily="34" charset="0"/>
                <a:cs typeface="B Nazanin" pitchFamily="2" charset="-78"/>
              </a:rPr>
              <a:t>دورنما</a:t>
            </a:r>
            <a:endParaRPr lang="en-US" sz="24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848292"/>
            <a:ext cx="8183880" cy="1051560"/>
          </a:xfrm>
        </p:spPr>
        <p:txBody>
          <a:bodyPr/>
          <a:lstStyle/>
          <a:p>
            <a:endParaRPr lang="en-US" dirty="0"/>
          </a:p>
        </p:txBody>
      </p:sp>
      <p:cxnSp>
        <p:nvCxnSpPr>
          <p:cNvPr id="1026" name="AutoShape 2"/>
          <p:cNvCxnSpPr>
            <a:cxnSpLocks noChangeShapeType="1"/>
          </p:cNvCxnSpPr>
          <p:nvPr/>
        </p:nvCxnSpPr>
        <p:spPr bwMode="auto">
          <a:xfrm>
            <a:off x="4240213" y="2478087"/>
            <a:ext cx="9525" cy="723900"/>
          </a:xfrm>
          <a:prstGeom prst="straightConnector1">
            <a:avLst/>
          </a:prstGeom>
          <a:noFill/>
          <a:ln w="9525">
            <a:solidFill>
              <a:srgbClr val="000000"/>
            </a:solidFill>
            <a:round/>
            <a:headEnd type="triangle" w="med" len="med"/>
            <a:tailEnd type="triangle" w="med" len="med"/>
          </a:ln>
        </p:spPr>
      </p:cxnSp>
      <p:cxnSp>
        <p:nvCxnSpPr>
          <p:cNvPr id="1027" name="AutoShape 3"/>
          <p:cNvCxnSpPr>
            <a:cxnSpLocks noChangeShapeType="1"/>
          </p:cNvCxnSpPr>
          <p:nvPr/>
        </p:nvCxnSpPr>
        <p:spPr bwMode="auto">
          <a:xfrm>
            <a:off x="4933950" y="2128837"/>
            <a:ext cx="468313" cy="369888"/>
          </a:xfrm>
          <a:prstGeom prst="straightConnector1">
            <a:avLst/>
          </a:prstGeom>
          <a:noFill/>
          <a:ln w="9525">
            <a:solidFill>
              <a:srgbClr val="000000"/>
            </a:solidFill>
            <a:round/>
            <a:headEnd/>
            <a:tailEnd type="triangle" w="med" len="med"/>
          </a:ln>
        </p:spPr>
      </p:cxnSp>
      <p:cxnSp>
        <p:nvCxnSpPr>
          <p:cNvPr id="1028" name="AutoShape 4"/>
          <p:cNvCxnSpPr>
            <a:cxnSpLocks noChangeShapeType="1"/>
          </p:cNvCxnSpPr>
          <p:nvPr/>
        </p:nvCxnSpPr>
        <p:spPr bwMode="auto">
          <a:xfrm flipV="1">
            <a:off x="3068638" y="2136775"/>
            <a:ext cx="295275" cy="257175"/>
          </a:xfrm>
          <a:prstGeom prst="straightConnector1">
            <a:avLst/>
          </a:prstGeom>
          <a:noFill/>
          <a:ln w="9525">
            <a:solidFill>
              <a:srgbClr val="000000"/>
            </a:solidFill>
            <a:round/>
            <a:headEnd/>
            <a:tailEnd type="triangle" w="med" len="med"/>
          </a:ln>
        </p:spPr>
      </p:cxnSp>
      <p:cxnSp>
        <p:nvCxnSpPr>
          <p:cNvPr id="1029" name="AutoShape 5"/>
          <p:cNvCxnSpPr>
            <a:cxnSpLocks noChangeShapeType="1"/>
          </p:cNvCxnSpPr>
          <p:nvPr/>
        </p:nvCxnSpPr>
        <p:spPr bwMode="auto">
          <a:xfrm flipV="1">
            <a:off x="5049838" y="3062287"/>
            <a:ext cx="400050" cy="409575"/>
          </a:xfrm>
          <a:prstGeom prst="straightConnector1">
            <a:avLst/>
          </a:prstGeom>
          <a:noFill/>
          <a:ln w="9525">
            <a:solidFill>
              <a:srgbClr val="000000"/>
            </a:solidFill>
            <a:round/>
            <a:headEnd/>
            <a:tailEnd type="triangle" w="med" len="med"/>
          </a:ln>
        </p:spPr>
      </p:cxnSp>
      <p:cxnSp>
        <p:nvCxnSpPr>
          <p:cNvPr id="1030" name="AutoShape 6"/>
          <p:cNvCxnSpPr>
            <a:cxnSpLocks noChangeShapeType="1"/>
          </p:cNvCxnSpPr>
          <p:nvPr/>
        </p:nvCxnSpPr>
        <p:spPr bwMode="auto">
          <a:xfrm>
            <a:off x="2965450" y="3022600"/>
            <a:ext cx="561975" cy="352425"/>
          </a:xfrm>
          <a:prstGeom prst="straightConnector1">
            <a:avLst/>
          </a:prstGeom>
          <a:noFill/>
          <a:ln w="9525">
            <a:solidFill>
              <a:srgbClr val="000000"/>
            </a:solidFill>
            <a:round/>
            <a:headEnd/>
            <a:tailEnd type="triangle" w="med" len="med"/>
          </a:ln>
        </p:spPr>
      </p:cxnSp>
      <p:cxnSp>
        <p:nvCxnSpPr>
          <p:cNvPr id="1031" name="AutoShape 7"/>
          <p:cNvCxnSpPr>
            <a:cxnSpLocks noChangeShapeType="1"/>
          </p:cNvCxnSpPr>
          <p:nvPr/>
        </p:nvCxnSpPr>
        <p:spPr bwMode="auto">
          <a:xfrm>
            <a:off x="3344863" y="2860675"/>
            <a:ext cx="1847850" cy="19050"/>
          </a:xfrm>
          <a:prstGeom prst="straightConnector1">
            <a:avLst/>
          </a:prstGeom>
          <a:noFill/>
          <a:ln w="9525">
            <a:solidFill>
              <a:srgbClr val="000000"/>
            </a:solidFill>
            <a:round/>
            <a:headEnd/>
            <a:tailEnd type="triangle" w="med" len="med"/>
          </a:ln>
        </p:spPr>
      </p:cxnSp>
      <p:sp>
        <p:nvSpPr>
          <p:cNvPr id="1032" name="Oval 8"/>
          <p:cNvSpPr>
            <a:spLocks noChangeArrowheads="1"/>
          </p:cNvSpPr>
          <p:nvPr/>
        </p:nvSpPr>
        <p:spPr bwMode="auto">
          <a:xfrm>
            <a:off x="3344863" y="1066800"/>
            <a:ext cx="1589087" cy="141128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Vision </a:t>
            </a:r>
            <a:r>
              <a:rPr kumimoji="0" lang="ar-SA"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آرزو به آنچه كه سازمان درآينده قرار است باشد</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Oval 9"/>
          <p:cNvSpPr>
            <a:spLocks noChangeArrowheads="1"/>
          </p:cNvSpPr>
          <p:nvPr/>
        </p:nvSpPr>
        <p:spPr bwMode="auto">
          <a:xfrm>
            <a:off x="1438275" y="2128837"/>
            <a:ext cx="1814513" cy="9334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Mision</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فلسفه وجودي سازمان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Oval 10"/>
          <p:cNvSpPr>
            <a:spLocks noChangeArrowheads="1"/>
          </p:cNvSpPr>
          <p:nvPr/>
        </p:nvSpPr>
        <p:spPr bwMode="auto">
          <a:xfrm>
            <a:off x="5391150" y="1987550"/>
            <a:ext cx="1638300" cy="14097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Objectives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smtClean="0">
                <a:ln>
                  <a:noFill/>
                </a:ln>
                <a:solidFill>
                  <a:schemeClr val="tx1"/>
                </a:solidFill>
                <a:effectLst/>
                <a:latin typeface="Calibri" pitchFamily="34" charset="0"/>
                <a:ea typeface="Arial" pitchFamily="34" charset="0"/>
                <a:cs typeface="B Nazanin" pitchFamily="2" charset="-78"/>
              </a:rPr>
              <a:t>اهداف سازمان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Oval 11"/>
          <p:cNvSpPr>
            <a:spLocks noChangeArrowheads="1"/>
          </p:cNvSpPr>
          <p:nvPr/>
        </p:nvSpPr>
        <p:spPr bwMode="auto">
          <a:xfrm>
            <a:off x="3086100" y="3375025"/>
            <a:ext cx="2054225" cy="10509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Calibri" pitchFamily="34" charset="0"/>
                <a:ea typeface="Arial" pitchFamily="34" charset="0"/>
                <a:cs typeface="B Nazanin" pitchFamily="2" charset="-78"/>
              </a:rPr>
              <a:t>Values</a:t>
            </a:r>
            <a:r>
              <a:rPr kumimoji="0" lang="ar-SA" sz="1200" b="0" i="0" u="none" strike="noStrike" cap="none" normalizeH="0" baseline="0" smtClean="0">
                <a:ln>
                  <a:noFill/>
                </a:ln>
                <a:solidFill>
                  <a:schemeClr val="tx1"/>
                </a:solidFill>
                <a:effectLst/>
                <a:latin typeface="Calibri" pitchFamily="34" charset="0"/>
                <a:ea typeface="Arial" pitchFamily="34" charset="0"/>
                <a:cs typeface="B Nazanin" pitchFamily="2" charset="-78"/>
              </a:rPr>
              <a:t> اصول راهنما و ارزش هاي انعطاف ناپذير سازمان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fontScale="90000"/>
          </a:bodyPr>
          <a:lstStyle/>
          <a:p>
            <a:r>
              <a:rPr lang="fa-IR" dirty="0" smtClean="0">
                <a:cs typeface="B Titr" pitchFamily="2" charset="-78"/>
              </a:rPr>
              <a:t>تحليل وضع موجود (ارزیابی محیط سازمان)</a:t>
            </a:r>
            <a:r>
              <a:rPr lang="en-US" dirty="0" smtClean="0">
                <a:cs typeface="B Titr" pitchFamily="2" charset="-78"/>
              </a:rPr>
              <a:t/>
            </a:r>
            <a:br>
              <a:rPr lang="en-US" dirty="0" smtClean="0">
                <a:cs typeface="B Titr" pitchFamily="2" charset="-78"/>
              </a:rPr>
            </a:br>
            <a:endParaRPr lang="en-US" dirty="0"/>
          </a:p>
        </p:txBody>
      </p:sp>
      <p:sp>
        <p:nvSpPr>
          <p:cNvPr id="3" name="Content Placeholder 2"/>
          <p:cNvSpPr>
            <a:spLocks noGrp="1"/>
          </p:cNvSpPr>
          <p:nvPr>
            <p:ph idx="1"/>
          </p:nvPr>
        </p:nvSpPr>
        <p:spPr>
          <a:xfrm>
            <a:off x="533400" y="1600200"/>
            <a:ext cx="8183880" cy="4187952"/>
          </a:xfrm>
        </p:spPr>
        <p:txBody>
          <a:bodyPr>
            <a:normAutofit fontScale="62500" lnSpcReduction="20000"/>
          </a:bodyPr>
          <a:lstStyle/>
          <a:p>
            <a:pPr algn="r" rtl="1"/>
            <a:r>
              <a:rPr lang="fa-IR" dirty="0" smtClean="0">
                <a:cs typeface="B Nazanin" pitchFamily="2" charset="-78"/>
              </a:rPr>
              <a:t>در </a:t>
            </a:r>
            <a:r>
              <a:rPr lang="fa-IR" dirty="0">
                <a:cs typeface="B Nazanin" pitchFamily="2" charset="-78"/>
              </a:rPr>
              <a:t>طول حيات ، سازمان ها به آگاهي از آنچه كه در محيط آنها مي گذرد و ممكن است بر سرنوشت آنها تاثير بگذارد ، نياز دارند. به ويژه ، هنگام تدوين برنامه ريزي استراتژيك ، تحليل علمي و واقعي وضع موجود سازمان ، اساس انجام كليه مراحل بعدي برنامه ريزي را تشكيل مي دهد. بدون انجام چنين تحليلي ، قطعاً نمي توان به مهم ترين مسايل و رويدادهاي كه براي سازمان جنبه استراتژيك دارد ، دست يافت.</a:t>
            </a:r>
            <a:endParaRPr lang="en-US" dirty="0">
              <a:cs typeface="B Nazanin" pitchFamily="2" charset="-78"/>
            </a:endParaRPr>
          </a:p>
          <a:p>
            <a:pPr algn="r" rtl="1"/>
            <a:r>
              <a:rPr lang="fa-IR" dirty="0">
                <a:cs typeface="B Nazanin" pitchFamily="2" charset="-78"/>
              </a:rPr>
              <a:t>طبيعي است كه هر سازمان براي تحليل وضع موجود بر اساس چهار عامل مهم ، شامل ؛ رسالت ، دورنما ، ارزش ها ، و اهداف خود اقدام مي نمايد. لذا ، تا هنگامي كه اين چهار عامل در سازمان مشخص نشده و به صورت علمي تدوين نشده باشند ، نمي توان به طور دقيق تحليل وضع موجود پرداخت. از اين رو ، بلافاصله پس از بحث لازم در مورد تحليل وضع موجود بايد به ماهيت و نحوه تدوين عوامل مزبور پرداخت.</a:t>
            </a:r>
            <a:endParaRPr lang="en-US" dirty="0">
              <a:cs typeface="B Nazanin" pitchFamily="2" charset="-78"/>
            </a:endParaRPr>
          </a:p>
          <a:p>
            <a:pPr algn="r" rtl="1"/>
            <a:r>
              <a:rPr lang="fa-IR" dirty="0">
                <a:cs typeface="B Nazanin" pitchFamily="2" charset="-78"/>
              </a:rPr>
              <a:t>در تحليل وضع موجود ، لازم است كه چهار محيط جدا و مؤثر بر يكديگر مورد تحليل قرار گيرند. اين محيط ها عبارتند از :</a:t>
            </a:r>
            <a:endParaRPr lang="en-US" dirty="0">
              <a:cs typeface="B Nazanin" pitchFamily="2" charset="-78"/>
            </a:endParaRPr>
          </a:p>
          <a:p>
            <a:pPr lvl="0" algn="r" rtl="1"/>
            <a:r>
              <a:rPr lang="fa-IR" dirty="0">
                <a:cs typeface="B Nazanin" pitchFamily="2" charset="-78"/>
              </a:rPr>
              <a:t>محيط كلان</a:t>
            </a:r>
            <a:endParaRPr lang="en-US" dirty="0">
              <a:cs typeface="B Nazanin" pitchFamily="2" charset="-78"/>
            </a:endParaRPr>
          </a:p>
          <a:p>
            <a:pPr lvl="0" algn="r" rtl="1"/>
            <a:r>
              <a:rPr lang="fa-IR" dirty="0">
                <a:cs typeface="B Nazanin" pitchFamily="2" charset="-78"/>
              </a:rPr>
              <a:t>محيط فني</a:t>
            </a:r>
            <a:endParaRPr lang="en-US" dirty="0">
              <a:cs typeface="B Nazanin" pitchFamily="2" charset="-78"/>
            </a:endParaRPr>
          </a:p>
          <a:p>
            <a:pPr lvl="0" algn="r" rtl="1"/>
            <a:r>
              <a:rPr lang="fa-IR" dirty="0">
                <a:cs typeface="B Nazanin" pitchFamily="2" charset="-78"/>
              </a:rPr>
              <a:t>محيط رقابتي</a:t>
            </a:r>
            <a:endParaRPr lang="en-US" dirty="0">
              <a:cs typeface="B Nazanin" pitchFamily="2" charset="-78"/>
            </a:endParaRPr>
          </a:p>
          <a:p>
            <a:pPr lvl="0" algn="r" rtl="1"/>
            <a:r>
              <a:rPr lang="fa-IR" dirty="0">
                <a:cs typeface="B Nazanin" pitchFamily="2" charset="-78"/>
              </a:rPr>
              <a:t>محيط داخلي سازمان </a:t>
            </a:r>
            <a:endParaRPr lang="en-US" dirty="0">
              <a:cs typeface="B Nazanin" pitchFamily="2" charset="-78"/>
            </a:endParaRPr>
          </a:p>
          <a:p>
            <a:pPr algn="r" rtl="1"/>
            <a:r>
              <a:rPr lang="fa-IR" dirty="0">
                <a:cs typeface="B Nazanin" pitchFamily="2" charset="-78"/>
              </a:rPr>
              <a:t>براي برنامه ريزي ، اطلاعات مربوط به هر يك از اين محيط ها بايد در دسترس باشد تا مداقه (اسكن) ارزش ها ، طراحي و تدوين رسالت ، دورنما ، تدوين روش كار ، مشخص كردن وضع رقابت و غيره به درستي انجام پذيرد.</a:t>
            </a:r>
            <a:endParaRPr lang="en-US" dirty="0">
              <a:cs typeface="B Nazanin" pitchFamily="2" charset="-78"/>
            </a:endParaRPr>
          </a:p>
          <a:p>
            <a:pPr algn="r"/>
            <a:endParaRPr lang="en-US"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83880" cy="1051560"/>
          </a:xfrm>
        </p:spPr>
        <p:txBody>
          <a:bodyPr/>
          <a:lstStyle/>
          <a:p>
            <a:pPr algn="ctr"/>
            <a:r>
              <a:rPr lang="fa-IR" dirty="0" smtClean="0"/>
              <a:t>ارزیابی محیط</a:t>
            </a:r>
            <a:endParaRPr lang="en-US" dirty="0"/>
          </a:p>
        </p:txBody>
      </p:sp>
      <p:sp>
        <p:nvSpPr>
          <p:cNvPr id="3" name="Content Placeholder 2"/>
          <p:cNvSpPr>
            <a:spLocks noGrp="1"/>
          </p:cNvSpPr>
          <p:nvPr>
            <p:ph idx="1"/>
          </p:nvPr>
        </p:nvSpPr>
        <p:spPr>
          <a:xfrm>
            <a:off x="457200" y="1600200"/>
            <a:ext cx="8260080" cy="1752600"/>
          </a:xfrm>
        </p:spPr>
        <p:txBody>
          <a:bodyPr>
            <a:normAutofit fontScale="85000" lnSpcReduction="20000"/>
          </a:bodyPr>
          <a:lstStyle/>
          <a:p>
            <a:pPr algn="ctr" rtl="1"/>
            <a:r>
              <a:rPr lang="fa-IR" b="1" dirty="0" smtClean="0">
                <a:solidFill>
                  <a:srgbClr val="C00000"/>
                </a:solidFill>
                <a:cs typeface="B Nazanin" pitchFamily="2" charset="-78"/>
              </a:rPr>
              <a:t>محیط داخلی</a:t>
            </a:r>
          </a:p>
          <a:p>
            <a:pPr algn="r" rtl="1">
              <a:buNone/>
            </a:pPr>
            <a:r>
              <a:rPr lang="fa-IR" dirty="0" smtClean="0">
                <a:solidFill>
                  <a:srgbClr val="C00000"/>
                </a:solidFill>
                <a:cs typeface="B Nazanin" pitchFamily="2" charset="-78"/>
              </a:rPr>
              <a:t>نقاط قوت(</a:t>
            </a:r>
            <a:r>
              <a:rPr lang="en-US" dirty="0" err="1" smtClean="0">
                <a:solidFill>
                  <a:srgbClr val="C00000"/>
                </a:solidFill>
                <a:cs typeface="B Nazanin" pitchFamily="2" charset="-78"/>
              </a:rPr>
              <a:t>Strenghts</a:t>
            </a:r>
            <a:r>
              <a:rPr lang="fa-IR" dirty="0" smtClean="0">
                <a:solidFill>
                  <a:srgbClr val="C00000"/>
                </a:solidFill>
                <a:cs typeface="B Nazanin" pitchFamily="2" charset="-78"/>
              </a:rPr>
              <a:t>): </a:t>
            </a:r>
            <a:r>
              <a:rPr lang="fa-IR" dirty="0" smtClean="0">
                <a:cs typeface="B Nazanin" pitchFamily="2" charset="-78"/>
              </a:rPr>
              <a:t>عوامل مثبت درون سازمان که بر عملکرد سازمان تاثیر می گذارد.</a:t>
            </a:r>
          </a:p>
          <a:p>
            <a:pPr algn="r" rtl="1">
              <a:buNone/>
            </a:pPr>
            <a:r>
              <a:rPr lang="fa-IR" dirty="0" smtClean="0">
                <a:solidFill>
                  <a:srgbClr val="C00000"/>
                </a:solidFill>
                <a:cs typeface="B Nazanin" pitchFamily="2" charset="-78"/>
              </a:rPr>
              <a:t>نقاط ضعف(</a:t>
            </a:r>
            <a:r>
              <a:rPr lang="en-US" dirty="0" smtClean="0">
                <a:solidFill>
                  <a:srgbClr val="C00000"/>
                </a:solidFill>
                <a:cs typeface="B Nazanin" pitchFamily="2" charset="-78"/>
              </a:rPr>
              <a:t>Weakness</a:t>
            </a:r>
            <a:r>
              <a:rPr lang="fa-IR" dirty="0" smtClean="0">
                <a:solidFill>
                  <a:srgbClr val="C00000"/>
                </a:solidFill>
                <a:cs typeface="B Nazanin" pitchFamily="2" charset="-78"/>
              </a:rPr>
              <a:t>): </a:t>
            </a:r>
            <a:r>
              <a:rPr lang="fa-IR" dirty="0" smtClean="0">
                <a:cs typeface="B Nazanin" pitchFamily="2" charset="-78"/>
              </a:rPr>
              <a:t>عوامل منفی درون سازمان که بر عملکرد سازمان تاثیر می گذارد.</a:t>
            </a:r>
          </a:p>
          <a:p>
            <a:pPr algn="r" rtl="1">
              <a:buNone/>
            </a:pPr>
            <a:endParaRPr lang="en-US" dirty="0">
              <a:cs typeface="B Nazanin" pitchFamily="2" charset="-78"/>
            </a:endParaRPr>
          </a:p>
        </p:txBody>
      </p:sp>
      <p:sp>
        <p:nvSpPr>
          <p:cNvPr id="4" name="Content Placeholder 2"/>
          <p:cNvSpPr txBox="1">
            <a:spLocks/>
          </p:cNvSpPr>
          <p:nvPr/>
        </p:nvSpPr>
        <p:spPr>
          <a:xfrm>
            <a:off x="1752600" y="3429000"/>
            <a:ext cx="6736080" cy="1752600"/>
          </a:xfrm>
          <a:prstGeom prst="rect">
            <a:avLst/>
          </a:prstGeom>
        </p:spPr>
        <p:txBody>
          <a:bodyPr vert="horz" lIns="182880" tIns="91440">
            <a:normAutofit fontScale="85000" lnSpcReduction="20000"/>
          </a:bodyPr>
          <a:lstStyle/>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rPr>
              <a:t>عوامل استخراج نقاط قوت و ضعف:</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lang="fa-IR" sz="2800" b="1" dirty="0" smtClean="0">
                <a:solidFill>
                  <a:srgbClr val="C00000"/>
                </a:solidFill>
                <a:cs typeface="B Nazanin" pitchFamily="2" charset="-78"/>
              </a:rPr>
              <a:t>منابع انسانی</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rPr>
              <a:t>منابع فیزیکی</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lang="fa-IR" sz="2800" b="1" dirty="0" smtClean="0">
                <a:solidFill>
                  <a:srgbClr val="C00000"/>
                </a:solidFill>
                <a:cs typeface="B Nazanin" pitchFamily="2" charset="-78"/>
              </a:rPr>
              <a:t>روشهای کار و ارائه خدمت</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noProof="0" dirty="0" smtClean="0">
                <a:ln>
                  <a:noFill/>
                </a:ln>
                <a:solidFill>
                  <a:srgbClr val="C00000"/>
                </a:solidFill>
                <a:effectLst/>
                <a:uLnTx/>
                <a:uFillTx/>
                <a:latin typeface="+mn-lt"/>
                <a:ea typeface="+mn-ea"/>
                <a:cs typeface="B Nazanin" pitchFamily="2" charset="-78"/>
              </a:rPr>
              <a:t>شاخصهای عملکردی</a:t>
            </a:r>
            <a:endPar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endParaRPr>
          </a:p>
          <a:p>
            <a:pPr marL="265176" marR="0" lvl="0" indent="-265176" algn="r" defTabSz="914400" rtl="1" eaLnBrk="1" fontAlgn="auto" latinLnBrk="0" hangingPunct="1">
              <a:lnSpc>
                <a:spcPct val="100000"/>
              </a:lnSpc>
              <a:spcBef>
                <a:spcPts val="250"/>
              </a:spcBef>
              <a:spcAft>
                <a:spcPts val="0"/>
              </a:spcAft>
              <a:buClr>
                <a:schemeClr val="accent1"/>
              </a:buClr>
              <a:buSzPct val="80000"/>
              <a:buFont typeface="Wingdings 2"/>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B Nazanin" pitchFamily="2" charset="-78"/>
            </a:endParaRPr>
          </a:p>
        </p:txBody>
      </p:sp>
      <p:sp>
        <p:nvSpPr>
          <p:cNvPr id="5" name="Content Placeholder 2"/>
          <p:cNvSpPr txBox="1">
            <a:spLocks/>
          </p:cNvSpPr>
          <p:nvPr/>
        </p:nvSpPr>
        <p:spPr>
          <a:xfrm>
            <a:off x="609600" y="4572000"/>
            <a:ext cx="3383280" cy="1752600"/>
          </a:xfrm>
          <a:prstGeom prst="rect">
            <a:avLst/>
          </a:prstGeom>
        </p:spPr>
        <p:txBody>
          <a:bodyPr vert="horz" lIns="182880" tIns="91440">
            <a:normAutofit fontScale="62500" lnSpcReduction="20000"/>
          </a:bodyPr>
          <a:lstStyle/>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r>
              <a:rPr kumimoji="0" lang="fa-IR" sz="2800" b="1" i="0" u="none" strike="noStrike" kern="1200" cap="none" spc="0" normalizeH="0" baseline="0" noProof="0" dirty="0" smtClean="0">
                <a:ln>
                  <a:noFill/>
                </a:ln>
                <a:solidFill>
                  <a:schemeClr val="accent3">
                    <a:lumMod val="50000"/>
                  </a:schemeClr>
                </a:solidFill>
                <a:effectLst/>
                <a:uLnTx/>
                <a:uFillTx/>
                <a:latin typeface="+mn-lt"/>
                <a:ea typeface="+mn-ea"/>
                <a:cs typeface="B Nazanin" pitchFamily="2" charset="-78"/>
              </a:rPr>
              <a:t>توانایی و ظرفیت مدیریت و کارکنان</a:t>
            </a:r>
          </a:p>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r>
              <a:rPr lang="fa-IR" sz="2800" b="1" dirty="0" smtClean="0">
                <a:solidFill>
                  <a:schemeClr val="accent3">
                    <a:lumMod val="50000"/>
                  </a:schemeClr>
                </a:solidFill>
                <a:cs typeface="B Nazanin" pitchFamily="2" charset="-78"/>
              </a:rPr>
              <a:t>کیفیت برنامه ها</a:t>
            </a:r>
          </a:p>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r>
              <a:rPr kumimoji="0" lang="fa-IR" sz="2800" b="1" i="0" u="none" strike="noStrike" kern="1200" cap="none" spc="0" normalizeH="0" baseline="0" noProof="0" dirty="0" smtClean="0">
                <a:ln>
                  <a:noFill/>
                </a:ln>
                <a:solidFill>
                  <a:schemeClr val="accent3">
                    <a:lumMod val="50000"/>
                  </a:schemeClr>
                </a:solidFill>
                <a:effectLst/>
                <a:uLnTx/>
                <a:uFillTx/>
                <a:latin typeface="+mn-lt"/>
                <a:ea typeface="+mn-ea"/>
                <a:cs typeface="B Nazanin" pitchFamily="2" charset="-78"/>
              </a:rPr>
              <a:t>اعتبار برنامه های اسزمان</a:t>
            </a:r>
          </a:p>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r>
              <a:rPr lang="fa-IR" sz="2800" b="1" dirty="0" smtClean="0">
                <a:solidFill>
                  <a:schemeClr val="accent3">
                    <a:lumMod val="50000"/>
                  </a:schemeClr>
                </a:solidFill>
                <a:cs typeface="B Nazanin" pitchFamily="2" charset="-78"/>
              </a:rPr>
              <a:t>سیسیتم اطلاعات و سیستم مالی</a:t>
            </a:r>
          </a:p>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r>
              <a:rPr kumimoji="0" lang="fa-IR" sz="2800" b="1" i="0" u="none" strike="noStrike" kern="1200" cap="none" spc="0" normalizeH="0" noProof="0" dirty="0" smtClean="0">
                <a:ln>
                  <a:noFill/>
                </a:ln>
                <a:solidFill>
                  <a:schemeClr val="accent3">
                    <a:lumMod val="50000"/>
                  </a:schemeClr>
                </a:solidFill>
                <a:effectLst/>
                <a:uLnTx/>
                <a:uFillTx/>
                <a:latin typeface="+mn-lt"/>
                <a:ea typeface="+mn-ea"/>
                <a:cs typeface="B Nazanin" pitchFamily="2" charset="-78"/>
              </a:rPr>
              <a:t>تسهیلات اداری و تجهیزاتی</a:t>
            </a:r>
            <a:endParaRPr kumimoji="0" lang="fa-IR" sz="2800" b="1" i="0" u="none" strike="noStrike" kern="1200" cap="none" spc="0" normalizeH="0" baseline="0" noProof="0" dirty="0" smtClean="0">
              <a:ln>
                <a:noFill/>
              </a:ln>
              <a:solidFill>
                <a:schemeClr val="accent3">
                  <a:lumMod val="50000"/>
                </a:schemeClr>
              </a:solidFill>
              <a:effectLst/>
              <a:uLnTx/>
              <a:uFillTx/>
              <a:latin typeface="+mn-lt"/>
              <a:ea typeface="+mn-ea"/>
              <a:cs typeface="B Nazanin" pitchFamily="2" charset="-78"/>
            </a:endParaRPr>
          </a:p>
          <a:p>
            <a:pPr marL="514350" marR="0" lvl="0" indent="-514350" algn="r" defTabSz="914400" rtl="1" eaLnBrk="1" fontAlgn="auto" latinLnBrk="0" hangingPunct="1">
              <a:lnSpc>
                <a:spcPct val="100000"/>
              </a:lnSpc>
              <a:spcBef>
                <a:spcPts val="250"/>
              </a:spcBef>
              <a:spcAft>
                <a:spcPts val="0"/>
              </a:spcAft>
              <a:buClr>
                <a:schemeClr val="accent1"/>
              </a:buClr>
              <a:buSzPct val="80000"/>
              <a:buFont typeface="+mj-lt"/>
              <a:buAutoNum type="arabicPeriod"/>
              <a:tabLst/>
              <a:defRPr/>
            </a:pPr>
            <a:endParaRPr kumimoji="0" lang="en-US" sz="2800" b="0" i="0" u="none" strike="noStrike" kern="1200" cap="none" spc="0" normalizeH="0" baseline="0" noProof="0" dirty="0">
              <a:ln>
                <a:noFill/>
              </a:ln>
              <a:solidFill>
                <a:schemeClr val="accent3">
                  <a:lumMod val="50000"/>
                </a:schemeClr>
              </a:solidFill>
              <a:effectLst/>
              <a:uLnTx/>
              <a:uFillTx/>
              <a:latin typeface="+mn-lt"/>
              <a:ea typeface="+mn-ea"/>
              <a:cs typeface="B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83880" cy="1051560"/>
          </a:xfrm>
        </p:spPr>
        <p:txBody>
          <a:bodyPr/>
          <a:lstStyle/>
          <a:p>
            <a:pPr algn="ctr"/>
            <a:r>
              <a:rPr lang="fa-IR" dirty="0" smtClean="0"/>
              <a:t>ارزیابی محیط</a:t>
            </a:r>
            <a:endParaRPr lang="en-US" dirty="0"/>
          </a:p>
        </p:txBody>
      </p:sp>
      <p:sp>
        <p:nvSpPr>
          <p:cNvPr id="3" name="Content Placeholder 2"/>
          <p:cNvSpPr>
            <a:spLocks noGrp="1"/>
          </p:cNvSpPr>
          <p:nvPr>
            <p:ph idx="1"/>
          </p:nvPr>
        </p:nvSpPr>
        <p:spPr>
          <a:xfrm>
            <a:off x="457200" y="1600200"/>
            <a:ext cx="8260080" cy="1752600"/>
          </a:xfrm>
        </p:spPr>
        <p:txBody>
          <a:bodyPr>
            <a:normAutofit fontScale="85000" lnSpcReduction="20000"/>
          </a:bodyPr>
          <a:lstStyle/>
          <a:p>
            <a:pPr algn="ctr" rtl="1"/>
            <a:r>
              <a:rPr lang="fa-IR" b="1" dirty="0" smtClean="0">
                <a:solidFill>
                  <a:srgbClr val="C00000"/>
                </a:solidFill>
                <a:cs typeface="B Nazanin" pitchFamily="2" charset="-78"/>
              </a:rPr>
              <a:t>محیط خارجی</a:t>
            </a:r>
          </a:p>
          <a:p>
            <a:pPr algn="r" rtl="1">
              <a:buNone/>
            </a:pPr>
            <a:r>
              <a:rPr lang="fa-IR" dirty="0" smtClean="0">
                <a:solidFill>
                  <a:srgbClr val="C00000"/>
                </a:solidFill>
                <a:cs typeface="B Nazanin" pitchFamily="2" charset="-78"/>
              </a:rPr>
              <a:t>فرصتها(</a:t>
            </a:r>
            <a:r>
              <a:rPr lang="en-US" smtClean="0">
                <a:solidFill>
                  <a:srgbClr val="C00000"/>
                </a:solidFill>
                <a:cs typeface="B Nazanin" pitchFamily="2" charset="-78"/>
              </a:rPr>
              <a:t>Opportuniteis</a:t>
            </a:r>
            <a:r>
              <a:rPr lang="fa-IR" dirty="0" smtClean="0">
                <a:solidFill>
                  <a:srgbClr val="C00000"/>
                </a:solidFill>
                <a:cs typeface="B Nazanin" pitchFamily="2" charset="-78"/>
              </a:rPr>
              <a:t>): </a:t>
            </a:r>
            <a:r>
              <a:rPr lang="fa-IR" dirty="0" smtClean="0">
                <a:cs typeface="B Nazanin" pitchFamily="2" charset="-78"/>
              </a:rPr>
              <a:t>عوامل مثبت برون سازمانی که بر عملکرد سازمان تاثیر می گذارد.</a:t>
            </a:r>
          </a:p>
          <a:p>
            <a:pPr algn="r" rtl="1">
              <a:buNone/>
            </a:pPr>
            <a:r>
              <a:rPr lang="fa-IR" dirty="0" smtClean="0">
                <a:solidFill>
                  <a:srgbClr val="C00000"/>
                </a:solidFill>
                <a:cs typeface="B Nazanin" pitchFamily="2" charset="-78"/>
              </a:rPr>
              <a:t>تهدیدها(</a:t>
            </a:r>
            <a:r>
              <a:rPr lang="en-US" dirty="0" smtClean="0">
                <a:solidFill>
                  <a:srgbClr val="C00000"/>
                </a:solidFill>
                <a:cs typeface="B Nazanin" pitchFamily="2" charset="-78"/>
              </a:rPr>
              <a:t>Threats</a:t>
            </a:r>
            <a:r>
              <a:rPr lang="fa-IR" dirty="0" smtClean="0">
                <a:solidFill>
                  <a:srgbClr val="C00000"/>
                </a:solidFill>
                <a:cs typeface="B Nazanin" pitchFamily="2" charset="-78"/>
              </a:rPr>
              <a:t>): </a:t>
            </a:r>
            <a:r>
              <a:rPr lang="fa-IR" dirty="0" smtClean="0">
                <a:cs typeface="B Nazanin" pitchFamily="2" charset="-78"/>
              </a:rPr>
              <a:t>عوامل منفی برون سازمانی که بر عملکرد سازمان تاثیر می گذارد.</a:t>
            </a:r>
          </a:p>
          <a:p>
            <a:pPr algn="r" rtl="1">
              <a:buNone/>
            </a:pPr>
            <a:endParaRPr lang="en-US" dirty="0">
              <a:cs typeface="B Nazanin" pitchFamily="2" charset="-78"/>
            </a:endParaRPr>
          </a:p>
        </p:txBody>
      </p:sp>
      <p:sp>
        <p:nvSpPr>
          <p:cNvPr id="4" name="Content Placeholder 2"/>
          <p:cNvSpPr txBox="1">
            <a:spLocks/>
          </p:cNvSpPr>
          <p:nvPr/>
        </p:nvSpPr>
        <p:spPr>
          <a:xfrm>
            <a:off x="883920" y="3429000"/>
            <a:ext cx="8260080" cy="1752600"/>
          </a:xfrm>
          <a:prstGeom prst="rect">
            <a:avLst/>
          </a:prstGeom>
        </p:spPr>
        <p:txBody>
          <a:bodyPr vert="horz" lIns="182880" tIns="91440">
            <a:normAutofit fontScale="85000" lnSpcReduction="20000"/>
          </a:bodyPr>
          <a:lstStyle/>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rPr>
              <a:t>عوامل استخراج </a:t>
            </a:r>
            <a:r>
              <a:rPr lang="fa-IR" sz="2800" b="1" dirty="0" smtClean="0">
                <a:solidFill>
                  <a:srgbClr val="C00000"/>
                </a:solidFill>
                <a:cs typeface="B Nazanin" pitchFamily="2" charset="-78"/>
              </a:rPr>
              <a:t>تهدیدها و فرصتها</a:t>
            </a:r>
            <a:r>
              <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rPr>
              <a:t>:</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lang="fa-IR" sz="2800" b="1" dirty="0" smtClean="0">
                <a:solidFill>
                  <a:srgbClr val="C00000"/>
                </a:solidFill>
                <a:cs typeface="B Nazanin" pitchFamily="2" charset="-78"/>
              </a:rPr>
              <a:t>شرایط اجتماعی</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rPr>
              <a:t>مشتریان</a:t>
            </a:r>
            <a:r>
              <a:rPr kumimoji="0" lang="fa-IR" sz="2800" b="1" i="0" u="none" strike="noStrike" kern="1200" cap="none" spc="0" normalizeH="0" noProof="0" dirty="0" smtClean="0">
                <a:ln>
                  <a:noFill/>
                </a:ln>
                <a:solidFill>
                  <a:srgbClr val="C00000"/>
                </a:solidFill>
                <a:effectLst/>
                <a:uLnTx/>
                <a:uFillTx/>
                <a:latin typeface="+mn-lt"/>
                <a:ea typeface="+mn-ea"/>
                <a:cs typeface="B Nazanin" pitchFamily="2" charset="-78"/>
              </a:rPr>
              <a:t> و مراجعین</a:t>
            </a:r>
            <a:endPar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endParaRPr>
          </a:p>
          <a:p>
            <a:pPr marL="265176" lvl="0" indent="-265176" algn="ctr" rtl="1">
              <a:spcBef>
                <a:spcPts val="250"/>
              </a:spcBef>
              <a:buClr>
                <a:schemeClr val="accent1"/>
              </a:buClr>
              <a:buSzPct val="80000"/>
              <a:buFont typeface="Wingdings 2"/>
              <a:buChar char=""/>
            </a:pPr>
            <a:r>
              <a:rPr lang="fa-IR" sz="2800" b="1" dirty="0" smtClean="0">
                <a:solidFill>
                  <a:srgbClr val="C00000"/>
                </a:solidFill>
                <a:cs typeface="B Nazanin" pitchFamily="2" charset="-78"/>
              </a:rPr>
              <a:t>عوامل اقتصادی</a:t>
            </a:r>
          </a:p>
          <a:p>
            <a:pPr marL="265176" marR="0" lvl="0" indent="-265176" algn="ctr" defTabSz="914400" rtl="1" eaLnBrk="1" fontAlgn="auto" latinLnBrk="0" hangingPunct="1">
              <a:lnSpc>
                <a:spcPct val="100000"/>
              </a:lnSpc>
              <a:spcBef>
                <a:spcPts val="250"/>
              </a:spcBef>
              <a:spcAft>
                <a:spcPts val="0"/>
              </a:spcAft>
              <a:buClr>
                <a:schemeClr val="accent1"/>
              </a:buClr>
              <a:buSzPct val="80000"/>
              <a:buFont typeface="Wingdings 2"/>
              <a:buChar char=""/>
              <a:tabLst/>
              <a:defRPr/>
            </a:pPr>
            <a:r>
              <a:rPr kumimoji="0" lang="fa-IR" sz="2800" b="1" i="0" u="none" strike="noStrike" kern="1200" cap="none" spc="0" normalizeH="0" noProof="0" dirty="0" smtClean="0">
                <a:ln>
                  <a:noFill/>
                </a:ln>
                <a:solidFill>
                  <a:srgbClr val="C00000"/>
                </a:solidFill>
                <a:effectLst/>
                <a:uLnTx/>
                <a:uFillTx/>
                <a:latin typeface="+mn-lt"/>
                <a:ea typeface="+mn-ea"/>
                <a:cs typeface="B Nazanin" pitchFamily="2" charset="-78"/>
              </a:rPr>
              <a:t>ارگانها و نهادهای مرتبط</a:t>
            </a:r>
            <a:endParaRPr kumimoji="0" lang="fa-IR" sz="2800" b="1" i="0" u="none" strike="noStrike" kern="1200" cap="none" spc="0" normalizeH="0" baseline="0" noProof="0" dirty="0" smtClean="0">
              <a:ln>
                <a:noFill/>
              </a:ln>
              <a:solidFill>
                <a:srgbClr val="C00000"/>
              </a:solidFill>
              <a:effectLst/>
              <a:uLnTx/>
              <a:uFillTx/>
              <a:latin typeface="+mn-lt"/>
              <a:ea typeface="+mn-ea"/>
              <a:cs typeface="B Nazanin" pitchFamily="2" charset="-78"/>
            </a:endParaRPr>
          </a:p>
          <a:p>
            <a:pPr marL="265176" marR="0" lvl="0" indent="-265176" algn="r" defTabSz="914400" rtl="1" eaLnBrk="1" fontAlgn="auto" latinLnBrk="0" hangingPunct="1">
              <a:lnSpc>
                <a:spcPct val="100000"/>
              </a:lnSpc>
              <a:spcBef>
                <a:spcPts val="250"/>
              </a:spcBef>
              <a:spcAft>
                <a:spcPts val="0"/>
              </a:spcAft>
              <a:buClr>
                <a:schemeClr val="accent1"/>
              </a:buClr>
              <a:buSzPct val="80000"/>
              <a:buFont typeface="Wingdings 2"/>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B Nazanin"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dirty="0">
                <a:cs typeface="B Nazanin" pitchFamily="2" charset="-78"/>
              </a:rPr>
              <a:t>با مشخص شدن نقاط قوت ، ضعف ، فرصت ها و تهديدها (</a:t>
            </a:r>
            <a:r>
              <a:rPr lang="en-US" dirty="0">
                <a:cs typeface="B Nazanin" pitchFamily="2" charset="-78"/>
              </a:rPr>
              <a:t>SWOT</a:t>
            </a:r>
            <a:r>
              <a:rPr lang="fa-IR" dirty="0">
                <a:cs typeface="B Nazanin" pitchFamily="2" charset="-78"/>
              </a:rPr>
              <a:t>) سازمان ، تيم برنامه ريزي مي تواند مهم ترين مسايل استراتژيكي كه پيش روي سازمان است را مشخص نمايد سپس اهداف لازم براي حل آن مسايل را تعيين نمايد و در پي آن ، استراتژي هاي لازم را براي دستيابي به آن اهداف تدوين كند.</a:t>
            </a:r>
            <a:endParaRPr lang="en-US" dirty="0">
              <a:cs typeface="B Nazanin" pitchFamily="2" charset="-78"/>
            </a:endParaRPr>
          </a:p>
          <a:p>
            <a:pPr algn="r" rtl="1"/>
            <a:r>
              <a:rPr lang="fa-IR" dirty="0">
                <a:cs typeface="B Nazanin" pitchFamily="2" charset="-78"/>
              </a:rPr>
              <a:t>قطعا تمامي اقداماتي كه به منظور تحليل وضع موجود (اعم از تحليل محيط خارجي و تحليل محيط داخلي) صورت مي گيرد بر پايه رسالت ، دورنما ، ارزش ها و هدف هاي سازمان مي باشد.</a:t>
            </a:r>
            <a:endParaRPr lang="en-US"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5730240"/>
          </a:xfrm>
          <a:gradFill>
            <a:gsLst>
              <a:gs pos="0">
                <a:schemeClr val="accent2">
                  <a:lumMod val="20000"/>
                  <a:lumOff val="80000"/>
                </a:schemeClr>
              </a:gs>
              <a:gs pos="64999">
                <a:srgbClr val="F0EBD5"/>
              </a:gs>
              <a:gs pos="100000">
                <a:srgbClr val="D1C39F"/>
              </a:gs>
            </a:gsLst>
            <a:lin ang="5400000" scaled="0"/>
          </a:gradFill>
        </p:spPr>
        <p:txBody>
          <a:bodyPr/>
          <a:lstStyle/>
          <a:p>
            <a:endParaRPr lang="en-US" dirty="0"/>
          </a:p>
        </p:txBody>
      </p:sp>
      <p:graphicFrame>
        <p:nvGraphicFramePr>
          <p:cNvPr id="4" name="Content Placeholder 3"/>
          <p:cNvGraphicFramePr>
            <a:graphicFrameLocks noGrp="1"/>
          </p:cNvGraphicFramePr>
          <p:nvPr>
            <p:ph idx="1"/>
          </p:nvPr>
        </p:nvGraphicFramePr>
        <p:xfrm>
          <a:off x="1828800" y="1586865"/>
          <a:ext cx="5545932" cy="2832734"/>
        </p:xfrm>
        <a:graphic>
          <a:graphicData uri="http://schemas.openxmlformats.org/drawingml/2006/table">
            <a:tbl>
              <a:tblPr rtl="1"/>
              <a:tblGrid>
                <a:gridCol w="1420848"/>
                <a:gridCol w="1197871"/>
                <a:gridCol w="2927213"/>
              </a:tblGrid>
              <a:tr h="1067216">
                <a:tc>
                  <a:txBody>
                    <a:bodyPr/>
                    <a:lstStyle/>
                    <a:p>
                      <a:pPr marL="0" marR="0" algn="r" rtl="1">
                        <a:lnSpc>
                          <a:spcPct val="150000"/>
                        </a:lnSpc>
                        <a:spcBef>
                          <a:spcPts val="0"/>
                        </a:spcBef>
                        <a:spcAft>
                          <a:spcPts val="0"/>
                        </a:spcAft>
                        <a:tabLst>
                          <a:tab pos="2378710" algn="l"/>
                        </a:tabLst>
                      </a:pPr>
                      <a:r>
                        <a:rPr lang="fa-IR" sz="1400" dirty="0">
                          <a:ln>
                            <a:solidFill>
                              <a:schemeClr val="accent2">
                                <a:lumMod val="75000"/>
                              </a:schemeClr>
                            </a:solidFill>
                          </a:ln>
                          <a:latin typeface="Calibri"/>
                          <a:ea typeface="Calibri"/>
                          <a:cs typeface="B Nazanin"/>
                        </a:rPr>
                        <a:t>استراتژي هاي </a:t>
                      </a:r>
                      <a:r>
                        <a:rPr lang="en-US" sz="1400" dirty="0">
                          <a:ln>
                            <a:solidFill>
                              <a:schemeClr val="accent2">
                                <a:lumMod val="75000"/>
                              </a:schemeClr>
                            </a:solidFill>
                          </a:ln>
                          <a:latin typeface="Calibri"/>
                          <a:ea typeface="Calibri"/>
                          <a:cs typeface="B Nazanin"/>
                        </a:rPr>
                        <a:t>SO</a:t>
                      </a:r>
                      <a:r>
                        <a:rPr lang="fa-IR" sz="1400" dirty="0">
                          <a:ln>
                            <a:solidFill>
                              <a:schemeClr val="accent2">
                                <a:lumMod val="75000"/>
                              </a:schemeClr>
                            </a:solidFill>
                          </a:ln>
                          <a:latin typeface="Calibri"/>
                          <a:ea typeface="Calibri"/>
                          <a:cs typeface="B Nazanin"/>
                        </a:rPr>
                        <a:t>   </a:t>
                      </a:r>
                      <a:endParaRPr lang="en-US" sz="1100" dirty="0">
                        <a:ln>
                          <a:solidFill>
                            <a:schemeClr val="accent2">
                              <a:lumMod val="75000"/>
                            </a:schemeClr>
                          </a:solidFill>
                        </a:ln>
                        <a:latin typeface="Calibri"/>
                        <a:ea typeface="Calibri"/>
                        <a:cs typeface="Arial"/>
                      </a:endParaRPr>
                    </a:p>
                    <a:p>
                      <a:pPr marL="0" marR="0" algn="r" rtl="1">
                        <a:lnSpc>
                          <a:spcPct val="150000"/>
                        </a:lnSpc>
                        <a:spcBef>
                          <a:spcPts val="0"/>
                        </a:spcBef>
                        <a:spcAft>
                          <a:spcPts val="0"/>
                        </a:spcAft>
                        <a:tabLst>
                          <a:tab pos="2378710" algn="l"/>
                        </a:tabLst>
                      </a:pPr>
                      <a:r>
                        <a:rPr lang="fa-IR" sz="1400" dirty="0">
                          <a:ln>
                            <a:solidFill>
                              <a:schemeClr val="accent2">
                                <a:lumMod val="75000"/>
                              </a:schemeClr>
                            </a:solidFill>
                          </a:ln>
                          <a:latin typeface="Calibri"/>
                          <a:ea typeface="Calibri"/>
                          <a:cs typeface="B Nazanin"/>
                        </a:rPr>
                        <a:t>3</a:t>
                      </a:r>
                      <a:endParaRPr lang="en-US" sz="1100" dirty="0">
                        <a:ln>
                          <a:solidFill>
                            <a:schemeClr val="accent2">
                              <a:lumMod val="75000"/>
                            </a:schemeClr>
                          </a:solidFill>
                        </a:ln>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2">
                  <a:txBody>
                    <a:bodyPr/>
                    <a:lstStyle/>
                    <a:p>
                      <a:pPr marL="0" marR="0" algn="l" rtl="1">
                        <a:lnSpc>
                          <a:spcPct val="115000"/>
                        </a:lnSpc>
                        <a:spcBef>
                          <a:spcPts val="0"/>
                        </a:spcBef>
                        <a:spcAft>
                          <a:spcPts val="0"/>
                        </a:spcAft>
                      </a:pPr>
                      <a:endParaRPr lang="fa-IR" sz="1400">
                        <a:ln>
                          <a:solidFill>
                            <a:schemeClr val="accent2">
                              <a:lumMod val="75000"/>
                            </a:schemeClr>
                          </a:solidFill>
                        </a:ln>
                        <a:latin typeface="Calibri"/>
                        <a:ea typeface="Calibri"/>
                        <a:cs typeface="B Nazanin"/>
                      </a:endParaRPr>
                    </a:p>
                  </a:txBody>
                  <a:tcPr marL="68580" marR="68580" marT="0" marB="0">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a:txBody>
                    <a:bodyPr/>
                    <a:lstStyle/>
                    <a:p>
                      <a:pPr marL="0" marR="0" algn="l" rtl="1">
                        <a:lnSpc>
                          <a:spcPct val="150000"/>
                        </a:lnSpc>
                        <a:spcBef>
                          <a:spcPts val="0"/>
                        </a:spcBef>
                        <a:spcAft>
                          <a:spcPts val="0"/>
                        </a:spcAft>
                        <a:tabLst>
                          <a:tab pos="2378710" algn="l"/>
                        </a:tabLst>
                      </a:pPr>
                      <a:r>
                        <a:rPr lang="fa-IR" sz="1400">
                          <a:ln>
                            <a:solidFill>
                              <a:schemeClr val="accent2">
                                <a:lumMod val="75000"/>
                              </a:schemeClr>
                            </a:solidFill>
                          </a:ln>
                          <a:latin typeface="Calibri"/>
                          <a:ea typeface="Calibri"/>
                          <a:cs typeface="B Nazanin"/>
                        </a:rPr>
                        <a:t>استراتژي هاي </a:t>
                      </a:r>
                      <a:r>
                        <a:rPr lang="en-US" sz="1400">
                          <a:ln>
                            <a:solidFill>
                              <a:schemeClr val="accent2">
                                <a:lumMod val="75000"/>
                              </a:schemeClr>
                            </a:solidFill>
                          </a:ln>
                          <a:latin typeface="Calibri"/>
                          <a:ea typeface="Calibri"/>
                          <a:cs typeface="B Nazanin"/>
                        </a:rPr>
                        <a:t>WO</a:t>
                      </a:r>
                      <a:endParaRPr lang="en-US" sz="1100">
                        <a:ln>
                          <a:solidFill>
                            <a:schemeClr val="accent2">
                              <a:lumMod val="75000"/>
                            </a:schemeClr>
                          </a:solidFill>
                        </a:ln>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318">
                <a:tc>
                  <a:txBody>
                    <a:bodyPr/>
                    <a:lstStyle/>
                    <a:p>
                      <a:pPr marL="0" marR="0" algn="r" rtl="1">
                        <a:lnSpc>
                          <a:spcPct val="150000"/>
                        </a:lnSpc>
                        <a:spcBef>
                          <a:spcPts val="0"/>
                        </a:spcBef>
                        <a:spcAft>
                          <a:spcPts val="0"/>
                        </a:spcAft>
                        <a:tabLst>
                          <a:tab pos="2378710" algn="l"/>
                        </a:tabLst>
                      </a:pPr>
                      <a:endParaRPr lang="fa-IR" sz="1400">
                        <a:ln>
                          <a:solidFill>
                            <a:schemeClr val="accent2">
                              <a:lumMod val="75000"/>
                            </a:schemeClr>
                          </a:solidFill>
                        </a:ln>
                        <a:latin typeface="Calibri"/>
                        <a:ea typeface="Calibri"/>
                        <a:cs typeface="B Nazanin"/>
                      </a:endParaRPr>
                    </a:p>
                  </a:txBody>
                  <a:tcPr marL="68580" marR="68580" marT="0" marB="0">
                    <a:lnL w="12700" cap="flat" cmpd="sng" algn="ctr">
                      <a:solidFill>
                        <a:srgbClr val="000000"/>
                      </a:solidFill>
                      <a:prstDash val="solid"/>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291200">
                <a:tc gridSpan="2">
                  <a:txBody>
                    <a:bodyPr/>
                    <a:lstStyle/>
                    <a:p>
                      <a:pPr marL="0" marR="0" algn="ctr" rtl="1">
                        <a:lnSpc>
                          <a:spcPct val="150000"/>
                        </a:lnSpc>
                        <a:spcBef>
                          <a:spcPts val="0"/>
                        </a:spcBef>
                        <a:spcAft>
                          <a:spcPts val="0"/>
                        </a:spcAft>
                        <a:tabLst>
                          <a:tab pos="2378710" algn="l"/>
                        </a:tabLst>
                      </a:pPr>
                      <a:endParaRPr lang="fa-IR" sz="1400" dirty="0" smtClean="0">
                        <a:ln>
                          <a:solidFill>
                            <a:schemeClr val="accent2">
                              <a:lumMod val="75000"/>
                            </a:schemeClr>
                          </a:solidFill>
                        </a:ln>
                        <a:latin typeface="Calibri"/>
                        <a:ea typeface="Calibri"/>
                        <a:cs typeface="B Nazanin"/>
                      </a:endParaRPr>
                    </a:p>
                    <a:p>
                      <a:pPr marL="0" marR="0" algn="r" rtl="1">
                        <a:lnSpc>
                          <a:spcPct val="150000"/>
                        </a:lnSpc>
                        <a:spcBef>
                          <a:spcPts val="0"/>
                        </a:spcBef>
                        <a:spcAft>
                          <a:spcPts val="0"/>
                        </a:spcAft>
                        <a:tabLst>
                          <a:tab pos="2378710" algn="l"/>
                        </a:tabLst>
                      </a:pPr>
                      <a:r>
                        <a:rPr lang="fa-IR" sz="1400" dirty="0" smtClean="0">
                          <a:ln>
                            <a:solidFill>
                              <a:schemeClr val="accent2">
                                <a:lumMod val="75000"/>
                              </a:schemeClr>
                            </a:solidFill>
                          </a:ln>
                          <a:latin typeface="Calibri"/>
                          <a:ea typeface="Calibri"/>
                          <a:cs typeface="B Nazanin"/>
                        </a:rPr>
                        <a:t>2</a:t>
                      </a:r>
                      <a:endParaRPr lang="en-US" sz="1100" dirty="0">
                        <a:ln>
                          <a:solidFill>
                            <a:schemeClr val="accent2">
                              <a:lumMod val="75000"/>
                            </a:schemeClr>
                          </a:solidFill>
                        </a:ln>
                        <a:latin typeface="Calibri"/>
                        <a:ea typeface="Calibri"/>
                        <a:cs typeface="Arial"/>
                      </a:endParaRPr>
                    </a:p>
                    <a:p>
                      <a:pPr marL="0" marR="0" algn="r" rtl="1">
                        <a:lnSpc>
                          <a:spcPct val="150000"/>
                        </a:lnSpc>
                        <a:spcBef>
                          <a:spcPts val="0"/>
                        </a:spcBef>
                        <a:spcAft>
                          <a:spcPts val="0"/>
                        </a:spcAft>
                        <a:tabLst>
                          <a:tab pos="2378710" algn="l"/>
                        </a:tabLst>
                      </a:pPr>
                      <a:endParaRPr lang="fa-IR" sz="1400" dirty="0" smtClean="0">
                        <a:ln>
                          <a:solidFill>
                            <a:schemeClr val="accent2">
                              <a:lumMod val="75000"/>
                            </a:schemeClr>
                          </a:solidFill>
                        </a:ln>
                        <a:latin typeface="Calibri"/>
                        <a:ea typeface="Calibri"/>
                        <a:cs typeface="B Nazanin"/>
                      </a:endParaRPr>
                    </a:p>
                    <a:p>
                      <a:pPr marL="0" marR="0" algn="r" rtl="1">
                        <a:lnSpc>
                          <a:spcPct val="150000"/>
                        </a:lnSpc>
                        <a:spcBef>
                          <a:spcPts val="0"/>
                        </a:spcBef>
                        <a:spcAft>
                          <a:spcPts val="0"/>
                        </a:spcAft>
                        <a:tabLst>
                          <a:tab pos="2378710" algn="l"/>
                        </a:tabLst>
                      </a:pPr>
                      <a:r>
                        <a:rPr lang="fa-IR" sz="1400" dirty="0" smtClean="0">
                          <a:ln>
                            <a:solidFill>
                              <a:schemeClr val="accent2">
                                <a:lumMod val="75000"/>
                              </a:schemeClr>
                            </a:solidFill>
                          </a:ln>
                          <a:latin typeface="Calibri"/>
                          <a:ea typeface="Calibri"/>
                          <a:cs typeface="B Nazanin"/>
                        </a:rPr>
                        <a:t>1           </a:t>
                      </a:r>
                      <a:r>
                        <a:rPr lang="fa-IR" sz="1400" dirty="0">
                          <a:ln>
                            <a:solidFill>
                              <a:schemeClr val="accent2">
                                <a:lumMod val="75000"/>
                              </a:schemeClr>
                            </a:solidFill>
                          </a:ln>
                          <a:latin typeface="Calibri"/>
                          <a:ea typeface="Calibri"/>
                          <a:cs typeface="B Nazanin"/>
                        </a:rPr>
                        <a:t>استراتژي هاي </a:t>
                      </a:r>
                      <a:r>
                        <a:rPr lang="en-US" sz="1400" dirty="0">
                          <a:ln>
                            <a:solidFill>
                              <a:schemeClr val="accent2">
                                <a:lumMod val="75000"/>
                              </a:schemeClr>
                            </a:solidFill>
                          </a:ln>
                          <a:latin typeface="Calibri"/>
                          <a:ea typeface="Calibri"/>
                          <a:cs typeface="B Nazanin"/>
                        </a:rPr>
                        <a:t>ST</a:t>
                      </a:r>
                      <a:endParaRPr lang="en-US" sz="1100" dirty="0">
                        <a:ln>
                          <a:solidFill>
                            <a:schemeClr val="accent2">
                              <a:lumMod val="75000"/>
                            </a:schemeClr>
                          </a:solidFill>
                        </a:ln>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rtl="1">
                        <a:lnSpc>
                          <a:spcPct val="150000"/>
                        </a:lnSpc>
                        <a:spcBef>
                          <a:spcPts val="0"/>
                        </a:spcBef>
                        <a:spcAft>
                          <a:spcPts val="0"/>
                        </a:spcAft>
                        <a:tabLst>
                          <a:tab pos="2378710" algn="l"/>
                        </a:tabLst>
                      </a:pPr>
                      <a:endParaRPr lang="fa-IR" sz="1400" dirty="0">
                        <a:ln>
                          <a:solidFill>
                            <a:schemeClr val="accent2">
                              <a:lumMod val="75000"/>
                            </a:schemeClr>
                          </a:solidFill>
                        </a:ln>
                        <a:latin typeface="Calibri"/>
                        <a:ea typeface="Calibri"/>
                        <a:cs typeface="B Nazanin"/>
                      </a:endParaRPr>
                    </a:p>
                    <a:p>
                      <a:pPr marL="0" marR="0" algn="l" rtl="1">
                        <a:lnSpc>
                          <a:spcPct val="150000"/>
                        </a:lnSpc>
                        <a:spcBef>
                          <a:spcPts val="0"/>
                        </a:spcBef>
                        <a:spcAft>
                          <a:spcPts val="0"/>
                        </a:spcAft>
                        <a:tabLst>
                          <a:tab pos="2378710" algn="l"/>
                        </a:tabLst>
                      </a:pPr>
                      <a:endParaRPr lang="fa-IR" sz="1400" dirty="0" smtClean="0">
                        <a:ln>
                          <a:solidFill>
                            <a:schemeClr val="accent2">
                              <a:lumMod val="75000"/>
                            </a:schemeClr>
                          </a:solidFill>
                        </a:ln>
                        <a:latin typeface="Calibri"/>
                        <a:ea typeface="Calibri"/>
                        <a:cs typeface="B Nazanin"/>
                      </a:endParaRPr>
                    </a:p>
                    <a:p>
                      <a:pPr marL="0" marR="0" algn="l" rtl="1">
                        <a:lnSpc>
                          <a:spcPct val="150000"/>
                        </a:lnSpc>
                        <a:spcBef>
                          <a:spcPts val="0"/>
                        </a:spcBef>
                        <a:spcAft>
                          <a:spcPts val="0"/>
                        </a:spcAft>
                        <a:tabLst>
                          <a:tab pos="2378710" algn="l"/>
                        </a:tabLst>
                      </a:pPr>
                      <a:endParaRPr lang="fa-IR" sz="1400" dirty="0" smtClean="0">
                        <a:ln>
                          <a:solidFill>
                            <a:schemeClr val="accent2">
                              <a:lumMod val="75000"/>
                            </a:schemeClr>
                          </a:solidFill>
                        </a:ln>
                        <a:latin typeface="Calibri"/>
                        <a:ea typeface="Calibri"/>
                        <a:cs typeface="B Nazanin"/>
                      </a:endParaRPr>
                    </a:p>
                    <a:p>
                      <a:pPr marL="0" marR="0" algn="l" rtl="1">
                        <a:lnSpc>
                          <a:spcPct val="150000"/>
                        </a:lnSpc>
                        <a:spcBef>
                          <a:spcPts val="0"/>
                        </a:spcBef>
                        <a:spcAft>
                          <a:spcPts val="0"/>
                        </a:spcAft>
                        <a:tabLst>
                          <a:tab pos="2378710" algn="l"/>
                        </a:tabLst>
                      </a:pPr>
                      <a:r>
                        <a:rPr lang="fa-IR" sz="1400" dirty="0" smtClean="0">
                          <a:ln>
                            <a:solidFill>
                              <a:schemeClr val="accent2">
                                <a:lumMod val="75000"/>
                              </a:schemeClr>
                            </a:solidFill>
                          </a:ln>
                          <a:latin typeface="Calibri"/>
                          <a:ea typeface="Calibri"/>
                          <a:cs typeface="B Nazanin"/>
                        </a:rPr>
                        <a:t>استراتژي </a:t>
                      </a:r>
                      <a:r>
                        <a:rPr lang="fa-IR" sz="1400" dirty="0">
                          <a:ln>
                            <a:solidFill>
                              <a:schemeClr val="accent2">
                                <a:lumMod val="75000"/>
                              </a:schemeClr>
                            </a:solidFill>
                          </a:ln>
                          <a:latin typeface="Calibri"/>
                          <a:ea typeface="Calibri"/>
                          <a:cs typeface="B Nazanin"/>
                        </a:rPr>
                        <a:t>هاي </a:t>
                      </a:r>
                      <a:r>
                        <a:rPr lang="en-US" sz="1400" dirty="0">
                          <a:ln>
                            <a:solidFill>
                              <a:schemeClr val="accent2">
                                <a:lumMod val="75000"/>
                              </a:schemeClr>
                            </a:solidFill>
                          </a:ln>
                          <a:latin typeface="Calibri"/>
                          <a:ea typeface="Calibri"/>
                          <a:cs typeface="B Nazanin"/>
                        </a:rPr>
                        <a:t>WT</a:t>
                      </a:r>
                      <a:endParaRPr lang="en-US" sz="1100" dirty="0">
                        <a:ln>
                          <a:solidFill>
                            <a:schemeClr val="accent2">
                              <a:lumMod val="75000"/>
                            </a:schemeClr>
                          </a:solidFill>
                        </a:ln>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0" name="Rectangle 2"/>
          <p:cNvSpPr>
            <a:spLocks noChangeArrowheads="1"/>
          </p:cNvSpPr>
          <p:nvPr/>
        </p:nvSpPr>
        <p:spPr bwMode="auto">
          <a:xfrm>
            <a:off x="1676400" y="838200"/>
            <a:ext cx="57150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2378075" algn="l"/>
              </a:tabLst>
            </a:pPr>
            <a:r>
              <a:rPr kumimoji="0" lang="fa-IR" b="1" i="0" u="none" strike="noStrike" cap="none" normalizeH="0" baseline="0" dirty="0" smtClean="0">
                <a:ln>
                  <a:noFill/>
                </a:ln>
                <a:solidFill>
                  <a:srgbClr val="C00000"/>
                </a:solidFill>
                <a:effectLst/>
                <a:latin typeface="Calibri" pitchFamily="34" charset="0"/>
                <a:ea typeface="Calibri" pitchFamily="34" charset="0"/>
                <a:cs typeface="B Nazanin" pitchFamily="2" charset="-78"/>
              </a:rPr>
              <a:t>نمره نهايي ماتريس عوامل داخلي</a:t>
            </a:r>
            <a:endParaRPr kumimoji="0" lang="en-US"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2378075" algn="l"/>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4                                    3                                         2                                         1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37807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 name="AutoShape 1"/>
          <p:cNvSpPr>
            <a:spLocks noChangeShapeType="1"/>
          </p:cNvSpPr>
          <p:nvPr/>
        </p:nvSpPr>
        <p:spPr bwMode="auto">
          <a:xfrm flipV="1">
            <a:off x="5486400" y="4419600"/>
            <a:ext cx="1562100" cy="3143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1" name="Rectangle 3"/>
          <p:cNvSpPr>
            <a:spLocks noChangeArrowheads="1"/>
          </p:cNvSpPr>
          <p:nvPr/>
        </p:nvSpPr>
        <p:spPr bwMode="auto">
          <a:xfrm>
            <a:off x="2286000" y="4724400"/>
            <a:ext cx="4343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2378075" algn="l"/>
              </a:tabLst>
            </a:pPr>
            <a:r>
              <a:rPr kumimoji="0" lang="fa-IR" sz="2000" b="1" i="0" u="none" strike="noStrike" cap="none" normalizeH="0" baseline="0" dirty="0" smtClean="0">
                <a:ln>
                  <a:noFill/>
                </a:ln>
                <a:solidFill>
                  <a:srgbClr val="C00000"/>
                </a:solidFill>
                <a:effectLst/>
                <a:latin typeface="Calibri" pitchFamily="34" charset="0"/>
                <a:ea typeface="Calibri" pitchFamily="34" charset="0"/>
                <a:cs typeface="B Nazanin" pitchFamily="2" charset="-78"/>
              </a:rPr>
              <a:t>نمره نهايي ماتريس عوامل خارجي</a:t>
            </a:r>
            <a:endParaRPr kumimoji="0" lang="fa-IR" sz="20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152400"/>
            <a:ext cx="3992880" cy="914400"/>
          </a:xfrm>
        </p:spPr>
        <p:style>
          <a:lnRef idx="2">
            <a:schemeClr val="accent2"/>
          </a:lnRef>
          <a:fillRef idx="1">
            <a:schemeClr val="lt1"/>
          </a:fillRef>
          <a:effectRef idx="0">
            <a:schemeClr val="accent2"/>
          </a:effectRef>
          <a:fontRef idx="minor">
            <a:schemeClr val="dk1"/>
          </a:fontRef>
        </p:style>
        <p:txBody>
          <a:bodyPr anchor="t"/>
          <a:lstStyle/>
          <a:p>
            <a:pPr algn="r" rtl="1"/>
            <a:r>
              <a:rPr lang="fa-IR" dirty="0" smtClean="0">
                <a:solidFill>
                  <a:srgbClr val="0070C0"/>
                </a:solidFill>
              </a:rPr>
              <a:t>برنامه‌ریزی</a:t>
            </a:r>
            <a:endParaRPr lang="en-US" dirty="0">
              <a:solidFill>
                <a:srgbClr val="0070C0"/>
              </a:solidFill>
            </a:endParaRPr>
          </a:p>
        </p:txBody>
      </p:sp>
      <p:sp>
        <p:nvSpPr>
          <p:cNvPr id="3" name="Content Placeholder 2"/>
          <p:cNvSpPr>
            <a:spLocks noGrp="1"/>
          </p:cNvSpPr>
          <p:nvPr>
            <p:ph idx="1"/>
          </p:nvPr>
        </p:nvSpPr>
        <p:spPr>
          <a:xfrm>
            <a:off x="381000" y="2133600"/>
            <a:ext cx="8183880" cy="4187952"/>
          </a:xfrm>
        </p:spPr>
        <p:txBody>
          <a:bodyPr>
            <a:normAutofit fontScale="92500"/>
          </a:bodyPr>
          <a:lstStyle/>
          <a:p>
            <a:pPr algn="justLow" rtl="1"/>
            <a:r>
              <a:rPr lang="fa-IR" dirty="0" smtClean="0">
                <a:cs typeface="B Nazanin" pitchFamily="2" charset="-78"/>
              </a:rPr>
              <a:t>مدیر </a:t>
            </a:r>
            <a:r>
              <a:rPr lang="fa-IR" dirty="0">
                <a:cs typeface="B Nazanin" pitchFamily="2" charset="-78"/>
              </a:rPr>
              <a:t>یا مدیران برنامه‌ریزی، برنامه‌ریزی را با یک تحلیل موقعیتی آغاز می‌‌نمایند و درچارچوب محدودیت زمانی و منابع، اطلاعات مرتبط با مسأله مورد برنامه‌ریزی را جمع‌آوری و تفسیر می‌‌نمایند؛ سپس با تأکید بر‌خلاقیت، مدیران و کارکنان را تشویق کرده تا بر پایه نگرشی وسیع به امورشان بیندیشند؛ آنگاه با توجه به مزایا، مضرات و تأثیرات بالقوه هر‌گزینه، </a:t>
            </a:r>
            <a:r>
              <a:rPr lang="fa-IR" dirty="0" smtClean="0">
                <a:cs typeface="B Nazanin" pitchFamily="2" charset="-78"/>
              </a:rPr>
              <a:t>مناسب</a:t>
            </a:r>
            <a:r>
              <a:rPr lang="en-US" dirty="0" smtClean="0">
                <a:cs typeface="B Nazanin" pitchFamily="2" charset="-78"/>
              </a:rPr>
              <a:t> </a:t>
            </a:r>
            <a:r>
              <a:rPr lang="fa-IR" dirty="0" smtClean="0">
                <a:cs typeface="B Nazanin" pitchFamily="2" charset="-78"/>
              </a:rPr>
              <a:t>ترین </a:t>
            </a:r>
            <a:r>
              <a:rPr lang="fa-IR" dirty="0">
                <a:cs typeface="B Nazanin" pitchFamily="2" charset="-78"/>
              </a:rPr>
              <a:t>و امکان پذیرترین اهداف و طرحها را برگزیده و مدیران و کارکنان را توجیه نموده و منابع مورد نیاز را در اختیار آنان گذاشته و به انجام آن تشویق می‌نمایند. از آنجائیکه برنامه‌ریزی، فرآیندی پیش رونده و تکرار شونده است‌، مدیران باید بطور مستمر عملکرد واحدهای تحت تکفلشان را از جهت تطابق با اهداف و برنامه‌ها تحت نظر داشته باشند. </a:t>
            </a:r>
            <a:endParaRPr lang="en-US" dirty="0">
              <a:cs typeface="B Nazanin" pitchFamily="2" charset="-78"/>
            </a:endParaRPr>
          </a:p>
          <a:p>
            <a:pPr algn="justLow" rtl="1"/>
            <a:endParaRPr lang="en-US" dirty="0">
              <a:cs typeface="B Nazanin" pitchFamily="2" charset="-78"/>
            </a:endParaRPr>
          </a:p>
        </p:txBody>
      </p:sp>
      <p:sp>
        <p:nvSpPr>
          <p:cNvPr id="4" name="Flowchart: Process 3"/>
          <p:cNvSpPr/>
          <p:nvPr/>
        </p:nvSpPr>
        <p:spPr>
          <a:xfrm>
            <a:off x="533400" y="1143000"/>
            <a:ext cx="8153400" cy="838200"/>
          </a:xfrm>
          <a:prstGeom prst="flowChartProcess">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a-IR" sz="2400" dirty="0" smtClean="0">
                <a:solidFill>
                  <a:schemeClr val="accent4">
                    <a:lumMod val="75000"/>
                  </a:schemeClr>
                </a:solidFill>
                <a:cs typeface="B Nazanin" pitchFamily="2" charset="-78"/>
              </a:rPr>
              <a:t>برنامه‌ریزی، فرآیند آگاهانه تصمیم‌گیری در مورد اهداف و فعالیتهای آینده یک فرد، گروه،واحد کاری یا سازمان است. </a:t>
            </a:r>
            <a:endParaRPr lang="en-US" sz="2400" dirty="0" smtClean="0">
              <a:solidFill>
                <a:schemeClr val="accent4">
                  <a:lumMod val="75000"/>
                </a:schemeClr>
              </a:solidFill>
              <a:cs typeface="B Nazanin" pitchFamily="2" charset="-78"/>
            </a:endParaRPr>
          </a:p>
          <a:p>
            <a:pPr algn="ctr"/>
            <a:endParaRPr lang="en-US" sz="2400" dirty="0">
              <a:solidFill>
                <a:schemeClr val="accent4">
                  <a:lumMod val="75000"/>
                </a:schemeClr>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r" rtl="1"/>
            <a:r>
              <a:rPr lang="fa-IR" dirty="0" smtClean="0">
                <a:cs typeface="B Nazanin" pitchFamily="2" charset="-78"/>
              </a:rPr>
              <a:t>در میان همه وظایف مدیریت برنامه ریزی از اساسی‌تر‌ین آنهاست که مانند پلی زمان حال را به آینده مرتبط می سازد.</a:t>
            </a:r>
          </a:p>
          <a:p>
            <a:pPr algn="r" rtl="1"/>
            <a:endParaRPr lang="fa-IR" dirty="0" smtClean="0">
              <a:cs typeface="B Nazanin" pitchFamily="2" charset="-78"/>
            </a:endParaRPr>
          </a:p>
          <a:p>
            <a:pPr algn="r" rtl="1"/>
            <a:r>
              <a:rPr lang="fa-IR" dirty="0" smtClean="0">
                <a:cs typeface="B Nazanin" pitchFamily="2" charset="-78"/>
              </a:rPr>
              <a:t> </a:t>
            </a:r>
            <a:endParaRPr lang="en-US" dirty="0" smtClean="0">
              <a:cs typeface="B Nazanin" pitchFamily="2" charset="-78"/>
            </a:endParaRPr>
          </a:p>
          <a:p>
            <a:pPr algn="r" rtl="1"/>
            <a:r>
              <a:rPr lang="fa-IR" dirty="0" smtClean="0">
                <a:cs typeface="B Nazanin" pitchFamily="2" charset="-78"/>
              </a:rPr>
              <a:t>به عبارت دیگر برنامه‌ریزی میان جایی که هستیم با جایی که می‌خواهیم به آن برویم پلی می‌سازد و موجب می‌شود تا آنچه را که در غیر آن حالت شکل نمی‌گیرد، پدید آید.از آنجایی که همه سازمانها به دنبال آنند که منابع محدود خود را برای رفع نیازهای متنوع و رو به افزایش خود صرف کنند. پوپایی محیط و وجود تلاطم‌ در آن، و عدم اطمینان ناشی از تغییرات محیطی بر ضرورت انکار ناپذیر برنامه ریزی می‌افزاید</a:t>
            </a:r>
            <a:r>
              <a:rPr lang="en-US" dirty="0" smtClean="0">
                <a:cs typeface="B Nazanin" pitchFamily="2" charset="-78"/>
              </a:rPr>
              <a:t>.</a:t>
            </a:r>
            <a:br>
              <a:rPr lang="en-US" dirty="0" smtClean="0">
                <a:cs typeface="B Nazanin" pitchFamily="2" charset="-78"/>
              </a:rPr>
            </a:br>
            <a:r>
              <a:rPr lang="en-US" dirty="0" smtClean="0">
                <a:cs typeface="B Nazanin" pitchFamily="2" charset="-78"/>
              </a:rPr>
              <a:t>.</a:t>
            </a:r>
            <a:br>
              <a:rPr lang="en-US" dirty="0" smtClean="0">
                <a:cs typeface="B Nazanin" pitchFamily="2" charset="-78"/>
              </a:rPr>
            </a:br>
            <a:endParaRPr lang="en-US" dirty="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cs typeface="B Nazanin" pitchFamily="2" charset="-78"/>
              </a:rPr>
              <a:t>تعاریف </a:t>
            </a:r>
            <a:r>
              <a:rPr lang="en-US" dirty="0" smtClean="0">
                <a:cs typeface="B Nazanin" pitchFamily="2" charset="-78"/>
              </a:rPr>
              <a:t>:</a:t>
            </a:r>
            <a:r>
              <a:rPr lang="en-US" dirty="0">
                <a:cs typeface="B Nazanin" pitchFamily="2" charset="-78"/>
              </a:rPr>
              <a:t/>
            </a:r>
            <a:br>
              <a:rPr lang="en-US" dirty="0">
                <a:cs typeface="B Nazanin" pitchFamily="2" charset="-78"/>
              </a:rPr>
            </a:br>
            <a:r>
              <a:rPr lang="en-US" dirty="0">
                <a:cs typeface="B Nazanin" pitchFamily="2" charset="-78"/>
              </a:rPr>
              <a:t>1- </a:t>
            </a:r>
            <a:r>
              <a:rPr lang="fa-IR" dirty="0">
                <a:cs typeface="B Nazanin" pitchFamily="2" charset="-78"/>
              </a:rPr>
              <a:t>برنامه ریزی عبارت است از تصمیم گیری در مورد اینکه چه کارهایی باید انجام گیرد </a:t>
            </a:r>
            <a:r>
              <a:rPr lang="en-US" dirty="0">
                <a:cs typeface="B Nazanin" pitchFamily="2" charset="-78"/>
              </a:rPr>
              <a:t/>
            </a:r>
            <a:br>
              <a:rPr lang="en-US" dirty="0">
                <a:cs typeface="B Nazanin" pitchFamily="2" charset="-78"/>
              </a:rPr>
            </a:br>
            <a:r>
              <a:rPr lang="en-US" dirty="0">
                <a:cs typeface="B Nazanin" pitchFamily="2" charset="-78"/>
              </a:rPr>
              <a:t>2- </a:t>
            </a:r>
            <a:r>
              <a:rPr lang="fa-IR" dirty="0">
                <a:cs typeface="B Nazanin" pitchFamily="2" charset="-78"/>
              </a:rPr>
              <a:t>برنامه ریزی عبارتست از تعیین هدف و یافتن یا پیش بینی کردن راه تحقق آن</a:t>
            </a:r>
            <a:r>
              <a:rPr lang="en-US" dirty="0">
                <a:cs typeface="B Nazanin" pitchFamily="2" charset="-78"/>
              </a:rPr>
              <a:t/>
            </a:r>
            <a:br>
              <a:rPr lang="en-US" dirty="0">
                <a:cs typeface="B Nazanin" pitchFamily="2" charset="-78"/>
              </a:rPr>
            </a:br>
            <a:r>
              <a:rPr lang="en-US" dirty="0">
                <a:cs typeface="B Nazanin" pitchFamily="2" charset="-78"/>
              </a:rPr>
              <a:t>3- </a:t>
            </a:r>
            <a:r>
              <a:rPr lang="fa-IR" dirty="0">
                <a:cs typeface="B Nazanin" pitchFamily="2" charset="-78"/>
              </a:rPr>
              <a:t>برنامه ریزی </a:t>
            </a:r>
            <a:r>
              <a:rPr lang="fa-IR" dirty="0" smtClean="0">
                <a:cs typeface="B Nazanin" pitchFamily="2" charset="-78"/>
              </a:rPr>
              <a:t>عبارتست از </a:t>
            </a:r>
            <a:r>
              <a:rPr lang="fa-IR" dirty="0">
                <a:cs typeface="B Nazanin" pitchFamily="2" charset="-78"/>
              </a:rPr>
              <a:t>تصور و طراحی وضعیت مطلوب در آینده و یافتن و پیش بینی کردن راهها و وسایلی که رسیدن به آن را فراهم کند</a:t>
            </a:r>
            <a:r>
              <a:rPr lang="en-US" dirty="0">
                <a:cs typeface="B Nazanin" pitchFamily="2" charset="-78"/>
              </a:rPr>
              <a:t>. </a:t>
            </a:r>
            <a:br>
              <a:rPr lang="en-US" dirty="0">
                <a:cs typeface="B Nazanin" pitchFamily="2" charset="-78"/>
              </a:rPr>
            </a:br>
            <a:endParaRPr lang="en-US"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650" name="AutoShape 2"/>
          <p:cNvCxnSpPr>
            <a:cxnSpLocks noChangeShapeType="1"/>
            <a:stCxn id="10" idx="0"/>
            <a:endCxn id="15" idx="4"/>
          </p:cNvCxnSpPr>
          <p:nvPr/>
        </p:nvCxnSpPr>
        <p:spPr bwMode="auto">
          <a:xfrm rot="5400000" flipH="1" flipV="1">
            <a:off x="4210050" y="2266950"/>
            <a:ext cx="609600" cy="38100"/>
          </a:xfrm>
          <a:prstGeom prst="straightConnector1">
            <a:avLst/>
          </a:prstGeom>
          <a:noFill/>
          <a:ln w="9525">
            <a:solidFill>
              <a:srgbClr val="000000"/>
            </a:solidFill>
            <a:round/>
            <a:headEnd/>
            <a:tailEnd type="triangle" w="med" len="med"/>
          </a:ln>
        </p:spPr>
      </p:cxnSp>
      <p:cxnSp>
        <p:nvCxnSpPr>
          <p:cNvPr id="27651" name="AutoShape 3"/>
          <p:cNvCxnSpPr>
            <a:cxnSpLocks noChangeShapeType="1"/>
          </p:cNvCxnSpPr>
          <p:nvPr/>
        </p:nvCxnSpPr>
        <p:spPr bwMode="auto">
          <a:xfrm flipV="1">
            <a:off x="5334000" y="2743200"/>
            <a:ext cx="914400" cy="381000"/>
          </a:xfrm>
          <a:prstGeom prst="straightConnector1">
            <a:avLst/>
          </a:prstGeom>
          <a:noFill/>
          <a:ln w="9525">
            <a:solidFill>
              <a:srgbClr val="000000"/>
            </a:solidFill>
            <a:round/>
            <a:headEnd/>
            <a:tailEnd type="triangle" w="med" len="med"/>
          </a:ln>
        </p:spPr>
      </p:cxnSp>
      <p:cxnSp>
        <p:nvCxnSpPr>
          <p:cNvPr id="27652" name="AutoShape 4"/>
          <p:cNvCxnSpPr>
            <a:cxnSpLocks noChangeShapeType="1"/>
          </p:cNvCxnSpPr>
          <p:nvPr/>
        </p:nvCxnSpPr>
        <p:spPr bwMode="auto">
          <a:xfrm>
            <a:off x="5181600" y="3733800"/>
            <a:ext cx="914400" cy="609600"/>
          </a:xfrm>
          <a:prstGeom prst="straightConnector1">
            <a:avLst/>
          </a:prstGeom>
          <a:noFill/>
          <a:ln w="9525">
            <a:solidFill>
              <a:srgbClr val="000000"/>
            </a:solidFill>
            <a:round/>
            <a:headEnd/>
            <a:tailEnd type="triangle" w="med" len="med"/>
          </a:ln>
        </p:spPr>
      </p:cxnSp>
      <p:cxnSp>
        <p:nvCxnSpPr>
          <p:cNvPr id="27653" name="AutoShape 5"/>
          <p:cNvCxnSpPr>
            <a:cxnSpLocks noChangeShapeType="1"/>
          </p:cNvCxnSpPr>
          <p:nvPr/>
        </p:nvCxnSpPr>
        <p:spPr bwMode="auto">
          <a:xfrm rot="5400000" flipH="1" flipV="1">
            <a:off x="4240249" y="5336761"/>
            <a:ext cx="420881" cy="341"/>
          </a:xfrm>
          <a:prstGeom prst="straightConnector1">
            <a:avLst/>
          </a:prstGeom>
          <a:noFill/>
          <a:ln w="9525">
            <a:solidFill>
              <a:srgbClr val="000000"/>
            </a:solidFill>
            <a:round/>
            <a:headEnd/>
            <a:tailEnd type="triangle" w="med" len="med"/>
          </a:ln>
        </p:spPr>
      </p:cxnSp>
      <p:cxnSp>
        <p:nvCxnSpPr>
          <p:cNvPr id="27654" name="AutoShape 6"/>
          <p:cNvCxnSpPr>
            <a:cxnSpLocks noChangeShapeType="1"/>
          </p:cNvCxnSpPr>
          <p:nvPr/>
        </p:nvCxnSpPr>
        <p:spPr bwMode="auto">
          <a:xfrm rot="10800000" flipV="1">
            <a:off x="2895600" y="3733800"/>
            <a:ext cx="838200" cy="533400"/>
          </a:xfrm>
          <a:prstGeom prst="straightConnector1">
            <a:avLst/>
          </a:prstGeom>
          <a:noFill/>
          <a:ln w="9525">
            <a:solidFill>
              <a:srgbClr val="000000"/>
            </a:solidFill>
            <a:round/>
            <a:headEnd/>
            <a:tailEnd type="triangle" w="med" len="med"/>
          </a:ln>
        </p:spPr>
      </p:cxnSp>
      <p:cxnSp>
        <p:nvCxnSpPr>
          <p:cNvPr id="27655" name="AutoShape 7"/>
          <p:cNvCxnSpPr>
            <a:cxnSpLocks noChangeShapeType="1"/>
          </p:cNvCxnSpPr>
          <p:nvPr/>
        </p:nvCxnSpPr>
        <p:spPr bwMode="auto">
          <a:xfrm rot="10800000">
            <a:off x="2895602" y="2743202"/>
            <a:ext cx="761998" cy="380998"/>
          </a:xfrm>
          <a:prstGeom prst="straightConnector1">
            <a:avLst/>
          </a:prstGeom>
          <a:noFill/>
          <a:ln w="9525">
            <a:solidFill>
              <a:srgbClr val="000000"/>
            </a:solidFill>
            <a:round/>
            <a:headEnd/>
            <a:tailEnd type="triangle" w="med" len="med"/>
          </a:ln>
        </p:spPr>
      </p:cxnSp>
      <p:sp>
        <p:nvSpPr>
          <p:cNvPr id="10" name="Oval 9"/>
          <p:cNvSpPr/>
          <p:nvPr/>
        </p:nvSpPr>
        <p:spPr>
          <a:xfrm>
            <a:off x="3657600" y="2590800"/>
            <a:ext cx="16764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bg1"/>
                </a:solidFill>
                <a:cs typeface="B Nazanin" pitchFamily="2" charset="-78"/>
              </a:rPr>
              <a:t>برنامه ریزی </a:t>
            </a:r>
            <a:r>
              <a:rPr lang="fa-IR" sz="2000" b="1" dirty="0" smtClean="0">
                <a:solidFill>
                  <a:schemeClr val="bg1"/>
                </a:solidFill>
                <a:cs typeface="B Nazanin" pitchFamily="2" charset="-78"/>
              </a:rPr>
              <a:t> به منظور</a:t>
            </a:r>
            <a:endParaRPr lang="en-US" sz="2000" b="1" dirty="0">
              <a:solidFill>
                <a:schemeClr val="bg1"/>
              </a:solidFill>
              <a:cs typeface="B Nazanin" pitchFamily="2" charset="-78"/>
            </a:endParaRPr>
          </a:p>
        </p:txBody>
      </p:sp>
      <p:sp>
        <p:nvSpPr>
          <p:cNvPr id="11" name="Oval 10"/>
          <p:cNvSpPr/>
          <p:nvPr/>
        </p:nvSpPr>
        <p:spPr>
          <a:xfrm>
            <a:off x="6019800" y="3962400"/>
            <a:ext cx="170688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accent3"/>
                </a:solidFill>
                <a:cs typeface="B Nazanin" pitchFamily="2" charset="-78"/>
              </a:rPr>
              <a:t>کاهش تأثیر تغییرات</a:t>
            </a:r>
            <a:endParaRPr lang="en-US" sz="2000" b="1" dirty="0">
              <a:solidFill>
                <a:schemeClr val="accent3"/>
              </a:solidFill>
              <a:cs typeface="B Nazanin" pitchFamily="2" charset="-78"/>
            </a:endParaRPr>
          </a:p>
        </p:txBody>
      </p:sp>
      <p:sp>
        <p:nvSpPr>
          <p:cNvPr id="12" name="Oval 11"/>
          <p:cNvSpPr/>
          <p:nvPr/>
        </p:nvSpPr>
        <p:spPr>
          <a:xfrm>
            <a:off x="3505200" y="4800600"/>
            <a:ext cx="16764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smtClean="0">
                <a:solidFill>
                  <a:schemeClr val="accent3"/>
                </a:solidFill>
                <a:cs typeface="B Nazanin" pitchFamily="2" charset="-78"/>
              </a:rPr>
              <a:t>افزایش کارآیی و اثربخشی</a:t>
            </a:r>
            <a:endParaRPr lang="en-US" sz="2000" b="1" dirty="0">
              <a:solidFill>
                <a:schemeClr val="accent3"/>
              </a:solidFill>
              <a:cs typeface="B Nazanin" pitchFamily="2" charset="-78"/>
            </a:endParaRPr>
          </a:p>
        </p:txBody>
      </p:sp>
      <p:sp>
        <p:nvSpPr>
          <p:cNvPr id="13" name="Oval 12"/>
          <p:cNvSpPr/>
          <p:nvPr/>
        </p:nvSpPr>
        <p:spPr>
          <a:xfrm>
            <a:off x="1066800" y="3505200"/>
            <a:ext cx="17526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accent3"/>
                </a:solidFill>
                <a:cs typeface="B Nazanin" pitchFamily="2" charset="-78"/>
              </a:rPr>
              <a:t>کاهش </a:t>
            </a:r>
            <a:r>
              <a:rPr lang="fa-IR" sz="2000" b="1" dirty="0" smtClean="0">
                <a:solidFill>
                  <a:schemeClr val="accent3"/>
                </a:solidFill>
                <a:cs typeface="B Nazanin" pitchFamily="2" charset="-78"/>
              </a:rPr>
              <a:t>ضایعات و اضافات</a:t>
            </a:r>
            <a:endParaRPr lang="en-US" sz="2000" b="1" dirty="0">
              <a:solidFill>
                <a:schemeClr val="accent3"/>
              </a:solidFill>
              <a:cs typeface="B Nazanin" pitchFamily="2" charset="-78"/>
            </a:endParaRPr>
          </a:p>
        </p:txBody>
      </p:sp>
      <p:sp>
        <p:nvSpPr>
          <p:cNvPr id="14" name="Oval 13"/>
          <p:cNvSpPr/>
          <p:nvPr/>
        </p:nvSpPr>
        <p:spPr>
          <a:xfrm>
            <a:off x="1219200" y="1524000"/>
            <a:ext cx="17526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smtClean="0">
                <a:solidFill>
                  <a:schemeClr val="accent3"/>
                </a:solidFill>
                <a:cs typeface="B Nazanin" pitchFamily="2" charset="-78"/>
              </a:rPr>
              <a:t>تدوین استانداردهایی برای تسهیل و کنترل</a:t>
            </a:r>
            <a:endParaRPr lang="en-US" sz="2000" b="1" dirty="0">
              <a:solidFill>
                <a:schemeClr val="accent3"/>
              </a:solidFill>
              <a:cs typeface="B Nazanin" pitchFamily="2" charset="-78"/>
            </a:endParaRPr>
          </a:p>
        </p:txBody>
      </p:sp>
      <p:sp>
        <p:nvSpPr>
          <p:cNvPr id="15" name="Oval 14"/>
          <p:cNvSpPr/>
          <p:nvPr/>
        </p:nvSpPr>
        <p:spPr>
          <a:xfrm>
            <a:off x="3733800" y="609600"/>
            <a:ext cx="16002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accent3"/>
                </a:solidFill>
                <a:cs typeface="B Nazanin" pitchFamily="2" charset="-78"/>
              </a:rPr>
              <a:t>تغییر محیط</a:t>
            </a:r>
            <a:endParaRPr lang="en-US" sz="2000" b="1" dirty="0">
              <a:solidFill>
                <a:schemeClr val="accent3"/>
              </a:solidFill>
              <a:cs typeface="B Nazanin" pitchFamily="2" charset="-78"/>
            </a:endParaRPr>
          </a:p>
        </p:txBody>
      </p:sp>
      <p:sp>
        <p:nvSpPr>
          <p:cNvPr id="16" name="Oval 15"/>
          <p:cNvSpPr/>
          <p:nvPr/>
        </p:nvSpPr>
        <p:spPr>
          <a:xfrm>
            <a:off x="6172200" y="1600200"/>
            <a:ext cx="14478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accent3"/>
                </a:solidFill>
                <a:cs typeface="B Nazanin" pitchFamily="2" charset="-78"/>
              </a:rPr>
              <a:t>تعیین مسیر</a:t>
            </a:r>
            <a:endParaRPr lang="en-US" sz="2000" b="1" dirty="0">
              <a:solidFill>
                <a:schemeClr val="accent3"/>
              </a:solidFill>
              <a:cs typeface="B Nazanin" pitchFamily="2" charset="-78"/>
            </a:endParaRPr>
          </a:p>
        </p:txBody>
      </p:sp>
      <p:cxnSp>
        <p:nvCxnSpPr>
          <p:cNvPr id="43" name="AutoShape 4"/>
          <p:cNvCxnSpPr>
            <a:cxnSpLocks noChangeShapeType="1"/>
            <a:endCxn id="12" idx="0"/>
          </p:cNvCxnSpPr>
          <p:nvPr/>
        </p:nvCxnSpPr>
        <p:spPr bwMode="auto">
          <a:xfrm rot="5400000">
            <a:off x="3962400" y="4419600"/>
            <a:ext cx="762000" cy="1588"/>
          </a:xfrm>
          <a:prstGeom prst="straightConnector1">
            <a:avLst/>
          </a:prstGeom>
          <a:noFill/>
          <a:ln w="9525">
            <a:solidFill>
              <a:srgbClr val="000000"/>
            </a:solidFill>
            <a:round/>
            <a:headEnd/>
            <a:tailEnd type="triangl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183880" cy="5565648"/>
          </a:xfr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2500" lnSpcReduction="10000"/>
          </a:bodyPr>
          <a:lstStyle/>
          <a:p>
            <a:pPr algn="r" rtl="1"/>
            <a:r>
              <a:rPr lang="fa-IR" b="1" u="sng" dirty="0">
                <a:solidFill>
                  <a:srgbClr val="C00000"/>
                </a:solidFill>
                <a:cs typeface="B Nazanin" pitchFamily="2" charset="-78"/>
              </a:rPr>
              <a:t>برنامه ریزی راهبردی </a:t>
            </a:r>
            <a:r>
              <a:rPr lang="fa-IR" b="1" u="sng" dirty="0" smtClean="0">
                <a:solidFill>
                  <a:srgbClr val="C00000"/>
                </a:solidFill>
                <a:cs typeface="B Nazanin" pitchFamily="2" charset="-78"/>
              </a:rPr>
              <a:t>یا استراتژیک </a:t>
            </a:r>
            <a:r>
              <a:rPr lang="fa-IR" dirty="0" smtClean="0">
                <a:cs typeface="B Nazanin" pitchFamily="2" charset="-78"/>
              </a:rPr>
              <a:t>در </a:t>
            </a:r>
            <a:r>
              <a:rPr lang="fa-IR" dirty="0">
                <a:cs typeface="B Nazanin" pitchFamily="2" charset="-78"/>
              </a:rPr>
              <a:t>بر دارنده تصمیم گیری‌هایی است که راجع به اهداف راهبردی بلند مدت سازمان می باشند</a:t>
            </a:r>
            <a:r>
              <a:rPr lang="fa-IR" dirty="0" smtClean="0">
                <a:cs typeface="B Nazanin" pitchFamily="2" charset="-78"/>
              </a:rPr>
              <a:t>.</a:t>
            </a:r>
          </a:p>
          <a:p>
            <a:pPr algn="r" rtl="1"/>
            <a:r>
              <a:rPr lang="fa-IR" dirty="0" smtClean="0">
                <a:cs typeface="B Nazanin" pitchFamily="2" charset="-78"/>
              </a:rPr>
              <a:t>دراین </a:t>
            </a:r>
            <a:r>
              <a:rPr lang="fa-IR" dirty="0">
                <a:cs typeface="B Nazanin" pitchFamily="2" charset="-78"/>
              </a:rPr>
              <a:t>نوع از برنامه ریزی مقاصد (مأموریتها) و هدف‌های سازمان مشخص و اهداف بلند مدت به هدف های کمی و کوتاه که آن را هدفگذاری  می‌نامند ، تجزیه می گردد</a:t>
            </a:r>
            <a:r>
              <a:rPr lang="en-US" dirty="0">
                <a:cs typeface="B Nazanin" pitchFamily="2" charset="-78"/>
              </a:rPr>
              <a:t>.</a:t>
            </a:r>
            <a:br>
              <a:rPr lang="en-US" dirty="0">
                <a:cs typeface="B Nazanin" pitchFamily="2" charset="-78"/>
              </a:rPr>
            </a:br>
            <a:r>
              <a:rPr lang="fa-IR" dirty="0">
                <a:cs typeface="B Nazanin" pitchFamily="2" charset="-78"/>
              </a:rPr>
              <a:t>همچنین سیاستهای کلی (تدوین و تنظیم خط مشی ها) و برنامه های عملیاتی طرح‌ریزی می گردد</a:t>
            </a:r>
            <a:r>
              <a:rPr lang="en-US" dirty="0">
                <a:cs typeface="B Nazanin" pitchFamily="2" charset="-78"/>
              </a:rPr>
              <a:t>.</a:t>
            </a:r>
            <a:br>
              <a:rPr lang="en-US" dirty="0">
                <a:cs typeface="B Nazanin" pitchFamily="2" charset="-78"/>
              </a:rPr>
            </a:br>
            <a:r>
              <a:rPr lang="fa-IR" dirty="0">
                <a:solidFill>
                  <a:schemeClr val="accent3">
                    <a:lumMod val="75000"/>
                  </a:schemeClr>
                </a:solidFill>
                <a:cs typeface="B Nazanin" pitchFamily="2" charset="-78"/>
              </a:rPr>
              <a:t>برنامه ریزی راهبردی، آینده را پیش‌گویی نمی‌کند ولی یک مدیر را می تواند در موارد ذیل یاری دهد</a:t>
            </a:r>
            <a:r>
              <a:rPr lang="en-US" dirty="0">
                <a:solidFill>
                  <a:schemeClr val="accent3">
                    <a:lumMod val="75000"/>
                  </a:schemeClr>
                </a:solidFill>
                <a:cs typeface="B Nazanin" pitchFamily="2" charset="-78"/>
              </a:rPr>
              <a:t>:</a:t>
            </a:r>
            <a:r>
              <a:rPr lang="en-US" dirty="0">
                <a:solidFill>
                  <a:schemeClr val="accent2">
                    <a:lumMod val="75000"/>
                  </a:schemeClr>
                </a:solidFill>
                <a:cs typeface="B Nazanin" pitchFamily="2" charset="-78"/>
              </a:rPr>
              <a:t/>
            </a:r>
            <a:br>
              <a:rPr lang="en-US" dirty="0">
                <a:solidFill>
                  <a:schemeClr val="accent2">
                    <a:lumMod val="75000"/>
                  </a:schemeClr>
                </a:solidFill>
                <a:cs typeface="B Nazanin" pitchFamily="2" charset="-78"/>
              </a:rPr>
            </a:br>
            <a:r>
              <a:rPr lang="fa-IR" b="1" dirty="0">
                <a:solidFill>
                  <a:schemeClr val="accent2">
                    <a:lumMod val="75000"/>
                  </a:schemeClr>
                </a:solidFill>
                <a:cs typeface="B Nazanin" pitchFamily="2" charset="-78"/>
              </a:rPr>
              <a:t>الف- فائق آمدن بر مسائل ناشی از مقتضیات آتی؛</a:t>
            </a:r>
            <a:r>
              <a:rPr lang="en-US" b="1" dirty="0">
                <a:solidFill>
                  <a:schemeClr val="accent2">
                    <a:lumMod val="75000"/>
                  </a:schemeClr>
                </a:solidFill>
                <a:cs typeface="B Nazanin" pitchFamily="2" charset="-78"/>
              </a:rPr>
              <a:t/>
            </a:r>
            <a:br>
              <a:rPr lang="en-US" b="1" dirty="0">
                <a:solidFill>
                  <a:schemeClr val="accent2">
                    <a:lumMod val="75000"/>
                  </a:schemeClr>
                </a:solidFill>
                <a:cs typeface="B Nazanin" pitchFamily="2" charset="-78"/>
              </a:rPr>
            </a:br>
            <a:r>
              <a:rPr lang="fa-IR" b="1" dirty="0">
                <a:solidFill>
                  <a:schemeClr val="accent2">
                    <a:lumMod val="75000"/>
                  </a:schemeClr>
                </a:solidFill>
                <a:cs typeface="B Nazanin" pitchFamily="2" charset="-78"/>
              </a:rPr>
              <a:t>ب- ایجاد فرصت کافی برای تصحیح خطاهای اجتناب ناپذیر؛</a:t>
            </a:r>
            <a:r>
              <a:rPr lang="en-US" b="1" dirty="0">
                <a:solidFill>
                  <a:schemeClr val="accent2">
                    <a:lumMod val="75000"/>
                  </a:schemeClr>
                </a:solidFill>
                <a:cs typeface="B Nazanin" pitchFamily="2" charset="-78"/>
              </a:rPr>
              <a:t/>
            </a:r>
            <a:br>
              <a:rPr lang="en-US" b="1" dirty="0">
                <a:solidFill>
                  <a:schemeClr val="accent2">
                    <a:lumMod val="75000"/>
                  </a:schemeClr>
                </a:solidFill>
                <a:cs typeface="B Nazanin" pitchFamily="2" charset="-78"/>
              </a:rPr>
            </a:br>
            <a:r>
              <a:rPr lang="fa-IR" b="1" dirty="0">
                <a:solidFill>
                  <a:schemeClr val="accent2">
                    <a:lumMod val="75000"/>
                  </a:schemeClr>
                </a:solidFill>
                <a:cs typeface="B Nazanin" pitchFamily="2" charset="-78"/>
              </a:rPr>
              <a:t>ج- اتخاذ تصمیمهای صحیح در زمان مناسب</a:t>
            </a:r>
            <a:r>
              <a:rPr lang="en-US" b="1" dirty="0">
                <a:solidFill>
                  <a:schemeClr val="accent2">
                    <a:lumMod val="75000"/>
                  </a:schemeClr>
                </a:solidFill>
                <a:cs typeface="B Nazanin" pitchFamily="2" charset="-78"/>
              </a:rPr>
              <a:t/>
            </a:r>
            <a:br>
              <a:rPr lang="en-US" b="1" dirty="0">
                <a:solidFill>
                  <a:schemeClr val="accent2">
                    <a:lumMod val="75000"/>
                  </a:schemeClr>
                </a:solidFill>
                <a:cs typeface="B Nazanin" pitchFamily="2" charset="-78"/>
              </a:rPr>
            </a:br>
            <a:r>
              <a:rPr lang="fa-IR" b="1" dirty="0">
                <a:solidFill>
                  <a:schemeClr val="accent2">
                    <a:lumMod val="75000"/>
                  </a:schemeClr>
                </a:solidFill>
                <a:cs typeface="B Nazanin" pitchFamily="2" charset="-78"/>
              </a:rPr>
              <a:t>د- تمرکز بر انجام فعالیت های ضروری برای رسیدن به آینده مطلوب</a:t>
            </a:r>
            <a:r>
              <a:rPr lang="en-US" dirty="0">
                <a:cs typeface="B Nazanin" pitchFamily="2" charset="-78"/>
              </a:rPr>
              <a:t/>
            </a:r>
            <a:br>
              <a:rPr lang="en-US" dirty="0">
                <a:cs typeface="B Nazanin" pitchFamily="2" charset="-78"/>
              </a:rPr>
            </a:br>
            <a:endParaRPr lang="en-US"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183880" cy="1051560"/>
          </a:xfrm>
        </p:spPr>
        <p:txBody>
          <a:bodyPr/>
          <a:lstStyle/>
          <a:p>
            <a:pPr algn="r" rtl="1"/>
            <a:r>
              <a:rPr lang="fa-IR"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rPr>
              <a:t>برنامه‌ریزی موثر</a:t>
            </a:r>
            <a:endParaRPr lang="en-US"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Titr" pitchFamily="2" charset="-78"/>
            </a:endParaRPr>
          </a:p>
        </p:txBody>
      </p:sp>
      <p:sp>
        <p:nvSpPr>
          <p:cNvPr id="3" name="Content Placeholder 2"/>
          <p:cNvSpPr>
            <a:spLocks noGrp="1"/>
          </p:cNvSpPr>
          <p:nvPr>
            <p:ph idx="1"/>
          </p:nvPr>
        </p:nvSpPr>
        <p:spPr>
          <a:xfrm>
            <a:off x="502920" y="1143000"/>
            <a:ext cx="8183880" cy="4343400"/>
          </a:xfrm>
          <a:solidFill>
            <a:schemeClr val="accent5">
              <a:lumMod val="20000"/>
              <a:lumOff val="80000"/>
            </a:schemeClr>
          </a:solidFill>
        </p:spPr>
        <p:txBody>
          <a:bodyPr>
            <a:normAutofit lnSpcReduction="10000"/>
          </a:bodyPr>
          <a:lstStyle/>
          <a:p>
            <a:pPr algn="r" rtl="1"/>
            <a:r>
              <a:rPr lang="en-US" dirty="0"/>
              <a:t/>
            </a:r>
            <a:br>
              <a:rPr lang="en-US" dirty="0"/>
            </a:br>
            <a:r>
              <a:rPr lang="fa-IR" dirty="0">
                <a:cs typeface="B Nazanin" pitchFamily="2" charset="-78"/>
              </a:rPr>
              <a:t>توجه به موارد ذیل موجب موثر بودن برنامه‌ریزی می‌گردد</a:t>
            </a:r>
            <a:r>
              <a:rPr lang="en-US" dirty="0">
                <a:cs typeface="B Nazanin" pitchFamily="2" charset="-78"/>
              </a:rPr>
              <a:t> :</a:t>
            </a:r>
            <a:br>
              <a:rPr lang="en-US" dirty="0">
                <a:cs typeface="B Nazanin" pitchFamily="2" charset="-78"/>
              </a:rPr>
            </a:br>
            <a:r>
              <a:rPr lang="fa-IR" dirty="0" smtClean="0">
                <a:cs typeface="B Nazanin" pitchFamily="2" charset="-78"/>
              </a:rPr>
              <a:t>1-</a:t>
            </a:r>
            <a:r>
              <a:rPr lang="en-US" dirty="0">
                <a:cs typeface="B Nazanin" pitchFamily="2" charset="-78"/>
              </a:rPr>
              <a:t> </a:t>
            </a:r>
            <a:r>
              <a:rPr lang="fa-IR" dirty="0">
                <a:cs typeface="B Nazanin" pitchFamily="2" charset="-78"/>
              </a:rPr>
              <a:t>برنامه‌ریزی منطقی باید دارای‌ مدت زمانی باشد که بتواند تکافوی انجام تعهدات ناشی از تصمیمات امروزی ما را بکند</a:t>
            </a:r>
            <a:r>
              <a:rPr lang="en-US" dirty="0">
                <a:cs typeface="B Nazanin" pitchFamily="2" charset="-78"/>
              </a:rPr>
              <a:t/>
            </a:r>
            <a:br>
              <a:rPr lang="en-US" dirty="0">
                <a:cs typeface="B Nazanin" pitchFamily="2" charset="-78"/>
              </a:rPr>
            </a:br>
            <a:r>
              <a:rPr lang="fa-IR" dirty="0" smtClean="0">
                <a:cs typeface="B Nazanin" pitchFamily="2" charset="-78"/>
              </a:rPr>
              <a:t>2-</a:t>
            </a:r>
            <a:r>
              <a:rPr lang="en-US" dirty="0">
                <a:cs typeface="B Nazanin" pitchFamily="2" charset="-78"/>
              </a:rPr>
              <a:t> </a:t>
            </a:r>
            <a:r>
              <a:rPr lang="fa-IR" dirty="0">
                <a:cs typeface="B Nazanin" pitchFamily="2" charset="-78"/>
              </a:rPr>
              <a:t>همه افراد درگیر، درک صحیحی از برنامه و چگونگی اجرای آن داشته باشند</a:t>
            </a:r>
            <a:r>
              <a:rPr lang="en-US" dirty="0">
                <a:cs typeface="B Nazanin" pitchFamily="2" charset="-78"/>
              </a:rPr>
              <a:t/>
            </a:r>
            <a:br>
              <a:rPr lang="en-US" dirty="0">
                <a:cs typeface="B Nazanin" pitchFamily="2" charset="-78"/>
              </a:rPr>
            </a:br>
            <a:r>
              <a:rPr lang="fa-IR" dirty="0" smtClean="0">
                <a:cs typeface="B Nazanin" pitchFamily="2" charset="-78"/>
              </a:rPr>
              <a:t>3-</a:t>
            </a:r>
            <a:r>
              <a:rPr lang="en-US" dirty="0">
                <a:cs typeface="B Nazanin" pitchFamily="2" charset="-78"/>
              </a:rPr>
              <a:t> </a:t>
            </a:r>
            <a:r>
              <a:rPr lang="fa-IR" dirty="0">
                <a:cs typeface="B Nazanin" pitchFamily="2" charset="-78"/>
              </a:rPr>
              <a:t>وجود همفکری و همکاری در امور برنامه‌ریزی</a:t>
            </a:r>
            <a:r>
              <a:rPr lang="en-US" dirty="0">
                <a:cs typeface="B Nazanin" pitchFamily="2" charset="-78"/>
              </a:rPr>
              <a:t/>
            </a:r>
            <a:br>
              <a:rPr lang="en-US" dirty="0">
                <a:cs typeface="B Nazanin" pitchFamily="2" charset="-78"/>
              </a:rPr>
            </a:br>
            <a:r>
              <a:rPr lang="fa-IR" dirty="0" smtClean="0">
                <a:cs typeface="B Nazanin" pitchFamily="2" charset="-78"/>
              </a:rPr>
              <a:t>4-</a:t>
            </a:r>
            <a:r>
              <a:rPr lang="en-US" dirty="0">
                <a:cs typeface="B Nazanin" pitchFamily="2" charset="-78"/>
              </a:rPr>
              <a:t> </a:t>
            </a:r>
            <a:r>
              <a:rPr lang="fa-IR" dirty="0">
                <a:cs typeface="B Nazanin" pitchFamily="2" charset="-78"/>
              </a:rPr>
              <a:t>ایجاد شرایط مناسب برای برنامه‌ریزی از سطوح بالای سازمان </a:t>
            </a:r>
            <a:r>
              <a:rPr lang="en-US" dirty="0">
                <a:cs typeface="B Nazanin" pitchFamily="2" charset="-78"/>
              </a:rPr>
              <a:t/>
            </a:r>
            <a:br>
              <a:rPr lang="en-US" dirty="0">
                <a:cs typeface="B Nazanin" pitchFamily="2" charset="-78"/>
              </a:rPr>
            </a:br>
            <a:r>
              <a:rPr lang="fa-IR" dirty="0" smtClean="0">
                <a:cs typeface="B Nazanin" pitchFamily="2" charset="-78"/>
              </a:rPr>
              <a:t>5-شروع </a:t>
            </a:r>
            <a:r>
              <a:rPr lang="fa-IR" dirty="0">
                <a:cs typeface="B Nazanin" pitchFamily="2" charset="-78"/>
              </a:rPr>
              <a:t>برنامه‌ریزی از سطوح بالای سازمان و سازمان یافته باشد</a:t>
            </a:r>
            <a:r>
              <a:rPr lang="en-US" dirty="0">
                <a:cs typeface="B Nazanin" pitchFamily="2" charset="-78"/>
              </a:rPr>
              <a:t>.</a:t>
            </a:r>
            <a:br>
              <a:rPr lang="en-US" dirty="0">
                <a:cs typeface="B Nazanin" pitchFamily="2" charset="-78"/>
              </a:rPr>
            </a:br>
            <a:endParaRPr lang="en-US"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89916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rPr>
              <a:t>محاسن برنامه‌ریزی</a:t>
            </a:r>
            <a:br>
              <a:rPr lang="fa-IR"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rPr>
            </a:br>
            <a:endParaRPr lang="en-US"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381000" y="1524000"/>
            <a:ext cx="8183880" cy="4187952"/>
          </a:xfrm>
          <a:solidFill>
            <a:schemeClr val="bg2">
              <a:lumMod val="90000"/>
            </a:schemeClr>
          </a:solidFill>
        </p:spPr>
        <p:txBody>
          <a:bodyPr>
            <a:normAutofit fontScale="92500" lnSpcReduction="10000"/>
          </a:bodyPr>
          <a:lstStyle/>
          <a:p>
            <a:pPr algn="r" rtl="1"/>
            <a:r>
              <a:rPr lang="fa-IR" dirty="0" smtClean="0">
                <a:cs typeface="B Nazanin" pitchFamily="2" charset="-78"/>
              </a:rPr>
              <a:t>برنامه‌ریزی </a:t>
            </a:r>
            <a:r>
              <a:rPr lang="fa-IR" dirty="0">
                <a:cs typeface="B Nazanin" pitchFamily="2" charset="-78"/>
              </a:rPr>
              <a:t>در هر سازمان محاسن زیادی دارد که مهمترین آنها به شرح ذیل است</a:t>
            </a:r>
            <a:r>
              <a:rPr lang="en-US" dirty="0">
                <a:cs typeface="B Nazanin" pitchFamily="2" charset="-78"/>
              </a:rPr>
              <a:t> :</a:t>
            </a:r>
            <a:br>
              <a:rPr lang="en-US" dirty="0">
                <a:cs typeface="B Nazanin" pitchFamily="2" charset="-78"/>
              </a:rPr>
            </a:br>
            <a:r>
              <a:rPr lang="fa-IR" dirty="0" smtClean="0">
                <a:cs typeface="B Nazanin" pitchFamily="2" charset="-78"/>
              </a:rPr>
              <a:t>1-</a:t>
            </a:r>
            <a:r>
              <a:rPr lang="en-US" dirty="0">
                <a:cs typeface="B Nazanin" pitchFamily="2" charset="-78"/>
              </a:rPr>
              <a:t> </a:t>
            </a:r>
            <a:r>
              <a:rPr lang="fa-IR" dirty="0" smtClean="0">
                <a:solidFill>
                  <a:srgbClr val="C00000"/>
                </a:solidFill>
                <a:cs typeface="B Nazanin" pitchFamily="2" charset="-78"/>
              </a:rPr>
              <a:t>تحقق </a:t>
            </a:r>
            <a:r>
              <a:rPr lang="fa-IR" dirty="0">
                <a:solidFill>
                  <a:srgbClr val="C00000"/>
                </a:solidFill>
                <a:cs typeface="B Nazanin" pitchFamily="2" charset="-78"/>
              </a:rPr>
              <a:t>اهداف </a:t>
            </a:r>
            <a:r>
              <a:rPr lang="fa-IR" dirty="0">
                <a:cs typeface="B Nazanin" pitchFamily="2" charset="-78"/>
              </a:rPr>
              <a:t>سازمان</a:t>
            </a:r>
            <a:r>
              <a:rPr lang="en-US" dirty="0">
                <a:cs typeface="B Nazanin" pitchFamily="2" charset="-78"/>
              </a:rPr>
              <a:t/>
            </a:r>
            <a:br>
              <a:rPr lang="en-US" dirty="0">
                <a:cs typeface="B Nazanin" pitchFamily="2" charset="-78"/>
              </a:rPr>
            </a:br>
            <a:r>
              <a:rPr lang="fa-IR" dirty="0" smtClean="0">
                <a:cs typeface="B Nazanin" pitchFamily="2" charset="-78"/>
              </a:rPr>
              <a:t>2-</a:t>
            </a:r>
            <a:r>
              <a:rPr lang="en-US" dirty="0">
                <a:cs typeface="B Nazanin" pitchFamily="2" charset="-78"/>
              </a:rPr>
              <a:t> </a:t>
            </a:r>
            <a:r>
              <a:rPr lang="fa-IR" dirty="0">
                <a:cs typeface="B Nazanin" pitchFamily="2" charset="-78"/>
              </a:rPr>
              <a:t>برنامه‌ریزی ، به </a:t>
            </a:r>
            <a:r>
              <a:rPr lang="fa-IR" dirty="0">
                <a:solidFill>
                  <a:srgbClr val="C00000"/>
                </a:solidFill>
                <a:cs typeface="B Nazanin" pitchFamily="2" charset="-78"/>
              </a:rPr>
              <a:t>ایجاد فرصت برای اجرای تصمیمها </a:t>
            </a:r>
            <a:r>
              <a:rPr lang="fa-IR" dirty="0">
                <a:cs typeface="B Nazanin" pitchFamily="2" charset="-78"/>
              </a:rPr>
              <a:t>کمک می‌کند</a:t>
            </a:r>
            <a:r>
              <a:rPr lang="en-US" dirty="0">
                <a:cs typeface="B Nazanin" pitchFamily="2" charset="-78"/>
              </a:rPr>
              <a:t/>
            </a:r>
            <a:br>
              <a:rPr lang="en-US" dirty="0">
                <a:cs typeface="B Nazanin" pitchFamily="2" charset="-78"/>
              </a:rPr>
            </a:br>
            <a:r>
              <a:rPr lang="fa-IR" dirty="0" smtClean="0">
                <a:cs typeface="B Nazanin" pitchFamily="2" charset="-78"/>
              </a:rPr>
              <a:t>3-</a:t>
            </a:r>
            <a:r>
              <a:rPr lang="en-US" dirty="0">
                <a:cs typeface="B Nazanin" pitchFamily="2" charset="-78"/>
              </a:rPr>
              <a:t> </a:t>
            </a:r>
            <a:r>
              <a:rPr lang="fa-IR" dirty="0">
                <a:cs typeface="B Nazanin" pitchFamily="2" charset="-78"/>
              </a:rPr>
              <a:t>برنامه‌ریزی به </a:t>
            </a:r>
            <a:r>
              <a:rPr lang="fa-IR" dirty="0">
                <a:solidFill>
                  <a:srgbClr val="C00000"/>
                </a:solidFill>
                <a:cs typeface="B Nazanin" pitchFamily="2" charset="-78"/>
              </a:rPr>
              <a:t>اجرای منظم طرحها و تحقق اهداف سازمان </a:t>
            </a:r>
            <a:r>
              <a:rPr lang="fa-IR" dirty="0">
                <a:cs typeface="B Nazanin" pitchFamily="2" charset="-78"/>
              </a:rPr>
              <a:t>کمک می‌کند</a:t>
            </a:r>
            <a:r>
              <a:rPr lang="en-US" dirty="0">
                <a:cs typeface="B Nazanin" pitchFamily="2" charset="-78"/>
              </a:rPr>
              <a:t/>
            </a:r>
            <a:br>
              <a:rPr lang="en-US" dirty="0">
                <a:cs typeface="B Nazanin" pitchFamily="2" charset="-78"/>
              </a:rPr>
            </a:br>
            <a:r>
              <a:rPr lang="fa-IR" dirty="0" smtClean="0">
                <a:cs typeface="B Nazanin" pitchFamily="2" charset="-78"/>
              </a:rPr>
              <a:t>4-</a:t>
            </a:r>
            <a:r>
              <a:rPr lang="en-US" dirty="0">
                <a:cs typeface="B Nazanin" pitchFamily="2" charset="-78"/>
              </a:rPr>
              <a:t> </a:t>
            </a:r>
            <a:r>
              <a:rPr lang="fa-IR" dirty="0">
                <a:cs typeface="B Nazanin" pitchFamily="2" charset="-78"/>
              </a:rPr>
              <a:t>برنامه‌ریزی عامل </a:t>
            </a:r>
            <a:r>
              <a:rPr lang="fa-IR" dirty="0">
                <a:solidFill>
                  <a:srgbClr val="C00000"/>
                </a:solidFill>
                <a:cs typeface="B Nazanin" pitchFamily="2" charset="-78"/>
              </a:rPr>
              <a:t>تطبیق رشد سریع فن‌‌آوری محیط با سازمان</a:t>
            </a:r>
            <a:r>
              <a:rPr lang="en-US" dirty="0">
                <a:cs typeface="B Nazanin" pitchFamily="2" charset="-78"/>
              </a:rPr>
              <a:t/>
            </a:r>
            <a:br>
              <a:rPr lang="en-US" dirty="0">
                <a:cs typeface="B Nazanin" pitchFamily="2" charset="-78"/>
              </a:rPr>
            </a:br>
            <a:r>
              <a:rPr lang="fa-IR" dirty="0" smtClean="0">
                <a:cs typeface="B Nazanin" pitchFamily="2" charset="-78"/>
              </a:rPr>
              <a:t>5-</a:t>
            </a:r>
            <a:r>
              <a:rPr lang="en-US" dirty="0">
                <a:cs typeface="B Nazanin" pitchFamily="2" charset="-78"/>
              </a:rPr>
              <a:t> </a:t>
            </a:r>
            <a:r>
              <a:rPr lang="fa-IR" dirty="0">
                <a:cs typeface="B Nazanin" pitchFamily="2" charset="-78"/>
              </a:rPr>
              <a:t>برنامه‌ریزی موجب </a:t>
            </a:r>
            <a:r>
              <a:rPr lang="fa-IR" dirty="0">
                <a:solidFill>
                  <a:srgbClr val="C00000"/>
                </a:solidFill>
                <a:cs typeface="B Nazanin" pitchFamily="2" charset="-78"/>
              </a:rPr>
              <a:t>تسریع رشد ا قتصادی </a:t>
            </a:r>
            <a:r>
              <a:rPr lang="fa-IR" dirty="0">
                <a:cs typeface="B Nazanin" pitchFamily="2" charset="-78"/>
              </a:rPr>
              <a:t>در سطح کلان می‌شود</a:t>
            </a:r>
            <a:r>
              <a:rPr lang="en-US" dirty="0">
                <a:cs typeface="B Nazanin" pitchFamily="2" charset="-78"/>
              </a:rPr>
              <a:t/>
            </a:r>
            <a:br>
              <a:rPr lang="en-US" dirty="0">
                <a:cs typeface="B Nazanin" pitchFamily="2" charset="-78"/>
              </a:rPr>
            </a:br>
            <a:r>
              <a:rPr lang="fa-IR" dirty="0" smtClean="0">
                <a:cs typeface="B Nazanin" pitchFamily="2" charset="-78"/>
              </a:rPr>
              <a:t>6-برنامه‌ریزی </a:t>
            </a:r>
            <a:r>
              <a:rPr lang="fa-IR" dirty="0">
                <a:cs typeface="B Nazanin" pitchFamily="2" charset="-78"/>
              </a:rPr>
              <a:t>مالی و بودجه‌بندی، </a:t>
            </a:r>
            <a:r>
              <a:rPr lang="fa-IR" dirty="0">
                <a:solidFill>
                  <a:srgbClr val="C00000"/>
                </a:solidFill>
                <a:cs typeface="B Nazanin" pitchFamily="2" charset="-78"/>
              </a:rPr>
              <a:t>ابزاری برای کنترل فعالیتها </a:t>
            </a:r>
            <a:r>
              <a:rPr lang="fa-IR" dirty="0">
                <a:cs typeface="B Nazanin" pitchFamily="2" charset="-78"/>
              </a:rPr>
              <a:t>محسوب می‌شود</a:t>
            </a:r>
            <a:r>
              <a:rPr lang="en-US" dirty="0">
                <a:cs typeface="B Nazanin" pitchFamily="2" charset="-78"/>
              </a:rPr>
              <a:t>.</a:t>
            </a:r>
            <a:br>
              <a:rPr lang="en-US" dirty="0">
                <a:cs typeface="B Nazanin" pitchFamily="2" charset="-78"/>
              </a:rPr>
            </a:br>
            <a:r>
              <a:rPr lang="fa-IR" dirty="0" smtClean="0">
                <a:cs typeface="B Nazanin" pitchFamily="2" charset="-78"/>
              </a:rPr>
              <a:t>7-</a:t>
            </a:r>
            <a:r>
              <a:rPr lang="en-US" dirty="0">
                <a:cs typeface="B Nazanin" pitchFamily="2" charset="-78"/>
              </a:rPr>
              <a:t> </a:t>
            </a:r>
            <a:r>
              <a:rPr lang="fa-IR" dirty="0">
                <a:cs typeface="B Nazanin" pitchFamily="2" charset="-78"/>
              </a:rPr>
              <a:t>برنامه‌ریزی به </a:t>
            </a:r>
            <a:r>
              <a:rPr lang="fa-IR" dirty="0">
                <a:solidFill>
                  <a:srgbClr val="C00000"/>
                </a:solidFill>
                <a:cs typeface="B Nazanin" pitchFamily="2" charset="-78"/>
              </a:rPr>
              <a:t>تقویت روحیه کار گروهی </a:t>
            </a:r>
            <a:r>
              <a:rPr lang="fa-IR" dirty="0">
                <a:cs typeface="B Nazanin" pitchFamily="2" charset="-78"/>
              </a:rPr>
              <a:t>کمک می‌کند و به </a:t>
            </a:r>
            <a:r>
              <a:rPr lang="fa-IR" dirty="0">
                <a:solidFill>
                  <a:srgbClr val="C00000"/>
                </a:solidFill>
                <a:cs typeface="B Nazanin" pitchFamily="2" charset="-78"/>
              </a:rPr>
              <a:t>افزایش کارآیی سازمان </a:t>
            </a:r>
            <a:r>
              <a:rPr lang="fa-IR" dirty="0">
                <a:cs typeface="B Nazanin" pitchFamily="2" charset="-78"/>
              </a:rPr>
              <a:t>می‌انجامد</a:t>
            </a:r>
            <a:endParaRPr lang="en-US" dirty="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344</TotalTime>
  <Words>2618</Words>
  <Application>Microsoft Office PowerPoint</Application>
  <PresentationFormat>On-screen Show (4:3)</PresentationFormat>
  <Paragraphs>181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Aspect</vt:lpstr>
      <vt:lpstr>Slide 1</vt:lpstr>
      <vt:lpstr>مباحث آموزشی تدوین برنامه استراتژیک  (مبحث1): 1-تعریف برنامه ریزی استراتژیک 2- ارزیابی محیط داخلی وخارجی</vt:lpstr>
      <vt:lpstr>برنامه‌ریزی</vt:lpstr>
      <vt:lpstr>Slide 4</vt:lpstr>
      <vt:lpstr>Slide 5</vt:lpstr>
      <vt:lpstr>Slide 6</vt:lpstr>
      <vt:lpstr>Slide 7</vt:lpstr>
      <vt:lpstr>برنامه‌ریزی موثر</vt:lpstr>
      <vt:lpstr>محاسن برنامه‌ریزی </vt:lpstr>
      <vt:lpstr>محدودیتهای برنامه‌ریزی(محدودیتها و معایب)</vt:lpstr>
      <vt:lpstr>دامهای مهم برنامه‌ریزی موفق  </vt:lpstr>
      <vt:lpstr>Slide 12</vt:lpstr>
      <vt:lpstr>موانع فراراه برنامه ريزي استراتژيك </vt:lpstr>
      <vt:lpstr>برنامه ریزی استراتژیک </vt:lpstr>
      <vt:lpstr>Slide 15</vt:lpstr>
      <vt:lpstr>Slide 16</vt:lpstr>
      <vt:lpstr>Slide 17</vt:lpstr>
      <vt:lpstr>Slide 18</vt:lpstr>
      <vt:lpstr>Slide 19</vt:lpstr>
      <vt:lpstr>Slide 20</vt:lpstr>
      <vt:lpstr>Slide 21</vt:lpstr>
      <vt:lpstr>Slide 22</vt:lpstr>
      <vt:lpstr>Slide 23</vt:lpstr>
      <vt:lpstr>تحليل وضع موجود (ارزیابی محیط سازمان) </vt:lpstr>
      <vt:lpstr>ارزیابی محیط</vt:lpstr>
      <vt:lpstr>ارزیابی محیط</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darman</dc:creator>
  <cp:lastModifiedBy>Dear User!</cp:lastModifiedBy>
  <cp:revision>74</cp:revision>
  <dcterms:created xsi:type="dcterms:W3CDTF">2012-09-10T05:28:39Z</dcterms:created>
  <dcterms:modified xsi:type="dcterms:W3CDTF">2012-09-20T05:49:06Z</dcterms:modified>
</cp:coreProperties>
</file>